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531" r:id="rId6"/>
    <p:sldId id="545" r:id="rId7"/>
    <p:sldId id="525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6" r:id="rId21"/>
    <p:sldId id="544" r:id="rId22"/>
    <p:sldId id="52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0D0D"/>
    <a:srgbClr val="DBEEF4"/>
    <a:srgbClr val="EAEAEA"/>
    <a:srgbClr val="7BCA12"/>
    <a:srgbClr val="339933"/>
    <a:srgbClr val="005F7C"/>
    <a:srgbClr val="BFBFBF"/>
    <a:srgbClr val="D7076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743" autoAdjust="0"/>
  </p:normalViewPr>
  <p:slideViewPr>
    <p:cSldViewPr>
      <p:cViewPr varScale="1">
        <p:scale>
          <a:sx n="96" d="100"/>
          <a:sy n="96" d="100"/>
        </p:scale>
        <p:origin x="1092" y="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1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 few points on this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Oil extraction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Hydrogen consumption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Numerous suppliers means large amount of data for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0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 few points on this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Crude oil extraction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Refinery process emissions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asked what the CI is for electric, I will state that I’m not an EV expert, but can speak </a:t>
            </a:r>
            <a:r>
              <a:rPr lang="en-US"/>
              <a:t>to liquid fuel 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3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 few points on this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Sail boat transport - California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Animal fats have a very low CI since they are a waste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CCS will be discussed by Title Sponsor in last slot of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5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0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2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74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27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9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basis, I’ll be walking through a few concepts to understand the innovation of low-carbon transportation fuels and why they are important to continue providing affordable energy solutions, protecting our way of life and avoiding dependence on foreign powers.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4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Level-set audience that most will not know these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6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5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6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“wells to wheels”</a:t>
            </a:r>
          </a:p>
          <a:p>
            <a:endParaRPr lang="en-US" dirty="0"/>
          </a:p>
          <a:p>
            <a:r>
              <a:rPr lang="en-US" dirty="0"/>
              <a:t>Emphasize per unit of energy in the fuel.  Example is two gallons of fuel – each takes same about of CO2e to produce.  One has half of the energy – so it has double the CI</a:t>
            </a:r>
          </a:p>
          <a:p>
            <a:endParaRPr lang="en-US" dirty="0"/>
          </a:p>
          <a:p>
            <a:r>
              <a:rPr lang="en-US" dirty="0"/>
              <a:t>Will discuss all of these parts of the process in more detail in upcoming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through each example at a high level.  Note and arrows </a:t>
            </a:r>
            <a:r>
              <a:rPr lang="en-US"/>
              <a:t>fade in at click!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9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 few points on this slide, especially if they come up later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Fertilizer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Land use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Electricity/NG usage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D3E3-2424-4484-A8B0-7EC9F44A06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9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752600"/>
            <a:ext cx="6502401" cy="1524000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3461658"/>
            <a:ext cx="6502400" cy="72934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effectLst/>
              </a:rPr>
              <a:t>© 2022 Valero. All rights reserved.</a:t>
            </a:r>
            <a:endParaRPr lang="en-GB" sz="800" dirty="0">
              <a:solidFill>
                <a:schemeClr val="tx2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6" y="4939422"/>
            <a:ext cx="2614145" cy="4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461658"/>
            <a:ext cx="6502401" cy="7293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1752601"/>
            <a:ext cx="6502401" cy="1524000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6" y="4939422"/>
            <a:ext cx="2614145" cy="46111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32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effectLst/>
              </a:rPr>
              <a:t>© 2022 Valero. All rights reserved.</a:t>
            </a:r>
            <a:endParaRPr lang="en-GB" sz="8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24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461658"/>
            <a:ext cx="6502401" cy="7293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1752601"/>
            <a:ext cx="6502401" cy="1524000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6" y="4939422"/>
            <a:ext cx="2614145" cy="46111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32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effectLst/>
              </a:rPr>
              <a:t>© 2022 Valero. All rights reserved.</a:t>
            </a:r>
            <a:endParaRPr lang="en-GB" sz="8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202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47718"/>
            <a:ext cx="985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1" y="247718"/>
            <a:ext cx="9823804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0" y="4876800"/>
            <a:ext cx="7004005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Break Length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34726" y="1981201"/>
            <a:ext cx="7010400" cy="2140683"/>
            <a:chOff x="2667000" y="1981200"/>
            <a:chExt cx="7004005" cy="2140683"/>
          </a:xfrm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47718"/>
            <a:ext cx="109728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flipH="1">
            <a:off x="1384942" y="6477000"/>
            <a:ext cx="10807058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Snip Single Corner Rectangle 12"/>
          <p:cNvSpPr/>
          <p:nvPr userDrawn="1"/>
        </p:nvSpPr>
        <p:spPr>
          <a:xfrm flipH="1">
            <a:off x="-6671" y="6477000"/>
            <a:ext cx="381000" cy="381000"/>
          </a:xfrm>
          <a:prstGeom prst="snip1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Snip Single Corner Rectangle 13"/>
          <p:cNvSpPr/>
          <p:nvPr userDrawn="1"/>
        </p:nvSpPr>
        <p:spPr>
          <a:xfrm flipH="1">
            <a:off x="457200" y="6477000"/>
            <a:ext cx="381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Snip Single Corner Rectangle 14"/>
          <p:cNvSpPr/>
          <p:nvPr userDrawn="1"/>
        </p:nvSpPr>
        <p:spPr>
          <a:xfrm flipH="1">
            <a:off x="921071" y="6477000"/>
            <a:ext cx="381000" cy="381000"/>
          </a:xfrm>
          <a:prstGeom prst="snip1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57200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8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461658"/>
            <a:ext cx="6502401" cy="7293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1752601"/>
            <a:ext cx="6502401" cy="1524000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6" y="4939422"/>
            <a:ext cx="2614145" cy="46111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32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effectLst/>
              </a:rPr>
              <a:t>© 2022 Valero. All rights reserved.</a:t>
            </a:r>
            <a:endParaRPr lang="en-GB" sz="8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461658"/>
            <a:ext cx="6502401" cy="7293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1752601"/>
            <a:ext cx="6502401" cy="1524000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6" y="4939422"/>
            <a:ext cx="2614145" cy="46111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32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effectLst/>
              </a:rPr>
              <a:t>© 2022 Valero. All rights reserved.</a:t>
            </a:r>
            <a:endParaRPr lang="en-GB" sz="8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603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461658"/>
            <a:ext cx="6502401" cy="7293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1752601"/>
            <a:ext cx="6502401" cy="1524000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6" y="4939422"/>
            <a:ext cx="2614145" cy="46111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32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effectLst/>
              </a:rPr>
              <a:t>© 2022 Valero. All rights reserved.</a:t>
            </a:r>
            <a:endParaRPr lang="en-GB" sz="8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394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461658"/>
            <a:ext cx="6502401" cy="7293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1752601"/>
            <a:ext cx="6502401" cy="1524000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6" y="4939422"/>
            <a:ext cx="2614145" cy="46111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32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effectLst/>
              </a:rPr>
              <a:t>© 2022 Valero. All rights reserved.</a:t>
            </a:r>
            <a:endParaRPr lang="en-GB" sz="8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673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089" y="0"/>
            <a:ext cx="12195089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47718"/>
            <a:ext cx="109728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nip Single Corner Rectangle 11"/>
          <p:cNvSpPr/>
          <p:nvPr userDrawn="1"/>
        </p:nvSpPr>
        <p:spPr>
          <a:xfrm flipH="1">
            <a:off x="1384942" y="6477000"/>
            <a:ext cx="10807058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Snip Single Corner Rectangle 12"/>
          <p:cNvSpPr/>
          <p:nvPr userDrawn="1"/>
        </p:nvSpPr>
        <p:spPr>
          <a:xfrm flipH="1">
            <a:off x="-6671" y="6477000"/>
            <a:ext cx="381000" cy="381000"/>
          </a:xfrm>
          <a:prstGeom prst="snip1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Snip Single Corner Rectangle 13"/>
          <p:cNvSpPr/>
          <p:nvPr userDrawn="1"/>
        </p:nvSpPr>
        <p:spPr>
          <a:xfrm flipH="1">
            <a:off x="457200" y="6477000"/>
            <a:ext cx="381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Snip Single Corner Rectangle 14"/>
          <p:cNvSpPr/>
          <p:nvPr userDrawn="1"/>
        </p:nvSpPr>
        <p:spPr>
          <a:xfrm flipH="1">
            <a:off x="921071" y="6477000"/>
            <a:ext cx="381000" cy="381000"/>
          </a:xfrm>
          <a:prstGeom prst="snip1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57200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8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5" r:id="rId12"/>
    <p:sldLayoutId id="214748367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Carbon Intensity of a Transportation Fuel:</a:t>
            </a:r>
            <a:br>
              <a:rPr lang="en-US" dirty="0"/>
            </a:br>
            <a:r>
              <a:rPr lang="en-US" i="1" dirty="0"/>
              <a:t>What Is It and Why Does It Matter?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 Henningson – 5/12/2022</a:t>
            </a:r>
          </a:p>
        </p:txBody>
      </p:sp>
    </p:spTree>
    <p:extLst>
      <p:ext uri="{BB962C8B-B14F-4D97-AF65-F5344CB8AC3E}">
        <p14:creationId xmlns:p14="http://schemas.microsoft.com/office/powerpoint/2010/main" val="4192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Intensity Variables:  </a:t>
            </a:r>
            <a:r>
              <a:rPr lang="en-US" i="1" dirty="0"/>
              <a:t>Renewable Diesel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BB6419C-3B5F-4BBF-88F3-DFD6B7BFA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795301"/>
              </p:ext>
            </p:extLst>
          </p:nvPr>
        </p:nvGraphicFramePr>
        <p:xfrm>
          <a:off x="457200" y="1600200"/>
          <a:ext cx="11125200" cy="2529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580027467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741994299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205749041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656842311"/>
                    </a:ext>
                  </a:extLst>
                </a:gridCol>
              </a:tblGrid>
              <a:tr h="753035">
                <a:tc>
                  <a:txBody>
                    <a:bodyPr/>
                    <a:lstStyle/>
                    <a:p>
                      <a:r>
                        <a:rPr lang="en-US" dirty="0"/>
                        <a:t>Feedstock Production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Transportation Emissions (Feedstock)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Processing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Transportation Emissions (Finished Product)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54911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Farming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Oil extraction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Distance, by feedstock, by mode of transport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Feedstock usage rate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Electricity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Natural gas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Hydrogen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Distance by mode of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23090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51DC60-ECB6-4BCB-8418-447BF30A60EB}"/>
              </a:ext>
            </a:extLst>
          </p:cNvPr>
          <p:cNvSpPr txBox="1">
            <a:spLocks/>
          </p:cNvSpPr>
          <p:nvPr/>
        </p:nvSpPr>
        <p:spPr>
          <a:xfrm>
            <a:off x="7848600" y="4876800"/>
            <a:ext cx="3610761" cy="134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Co-Products</a:t>
            </a:r>
          </a:p>
          <a:p>
            <a:pPr lvl="1"/>
            <a:r>
              <a:rPr lang="en-US" sz="1400" i="1" dirty="0"/>
              <a:t>Other renewable hydrocarbons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59DF03-5E7A-4352-9DEC-C4C51E4047F1}"/>
              </a:ext>
            </a:extLst>
          </p:cNvPr>
          <p:cNvSpPr txBox="1">
            <a:spLocks/>
          </p:cNvSpPr>
          <p:nvPr/>
        </p:nvSpPr>
        <p:spPr>
          <a:xfrm>
            <a:off x="599660" y="4379278"/>
            <a:ext cx="2829339" cy="179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Waste Feedstocks</a:t>
            </a:r>
          </a:p>
          <a:p>
            <a:pPr lvl="1"/>
            <a:r>
              <a:rPr lang="en-US" sz="1400" i="1" dirty="0"/>
              <a:t>Used cooking oil</a:t>
            </a:r>
          </a:p>
          <a:p>
            <a:pPr lvl="1"/>
            <a:r>
              <a:rPr lang="en-US" sz="1400" i="1" dirty="0"/>
              <a:t>Tallow &amp; Yellow grease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i="1" dirty="0"/>
              <a:t>Produces renewable diesel with even lower CI</a:t>
            </a:r>
          </a:p>
        </p:txBody>
      </p:sp>
    </p:spTree>
    <p:extLst>
      <p:ext uri="{BB962C8B-B14F-4D97-AF65-F5344CB8AC3E}">
        <p14:creationId xmlns:p14="http://schemas.microsoft.com/office/powerpoint/2010/main" val="29521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Intensity Variables: </a:t>
            </a:r>
            <a:r>
              <a:rPr lang="en-US" i="1" dirty="0"/>
              <a:t>Fossil Gasoline or Diesel</a:t>
            </a: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ACCB9C0-918F-4221-81A0-9F5EFC56E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75094"/>
              </p:ext>
            </p:extLst>
          </p:nvPr>
        </p:nvGraphicFramePr>
        <p:xfrm>
          <a:off x="457200" y="1600200"/>
          <a:ext cx="11125200" cy="24192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3580027467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1205749041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1656842311"/>
                    </a:ext>
                  </a:extLst>
                </a:gridCol>
              </a:tblGrid>
              <a:tr h="753035">
                <a:tc>
                  <a:txBody>
                    <a:bodyPr/>
                    <a:lstStyle/>
                    <a:p>
                      <a:r>
                        <a:rPr lang="en-US" dirty="0"/>
                        <a:t>Feedstock Production 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Processing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Transportation Emissions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54911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Fuel-burning equipment emissions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Leaks to atmosphere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Electricity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Natural gas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Fuel gas combustion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Refinery process unit emissions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Hydrogen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Raw crude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Finished fuel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23090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A9B9D8-EABD-4CBD-8CAA-940CCD82419D}"/>
              </a:ext>
            </a:extLst>
          </p:cNvPr>
          <p:cNvSpPr txBox="1">
            <a:spLocks/>
          </p:cNvSpPr>
          <p:nvPr/>
        </p:nvSpPr>
        <p:spPr>
          <a:xfrm>
            <a:off x="8458200" y="4724400"/>
            <a:ext cx="3610761" cy="134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Co-Products</a:t>
            </a:r>
          </a:p>
          <a:p>
            <a:pPr lvl="1"/>
            <a:r>
              <a:rPr lang="en-US" sz="1400" i="1" dirty="0"/>
              <a:t>Other fossil fuel products</a:t>
            </a:r>
          </a:p>
        </p:txBody>
      </p:sp>
    </p:spTree>
    <p:extLst>
      <p:ext uri="{BB962C8B-B14F-4D97-AF65-F5344CB8AC3E}">
        <p14:creationId xmlns:p14="http://schemas.microsoft.com/office/powerpoint/2010/main" val="4452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Carbon Intensity Be Lowered?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5196E90-CC39-4FFC-A0AE-7AC1EDB63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442082"/>
              </p:ext>
            </p:extLst>
          </p:nvPr>
        </p:nvGraphicFramePr>
        <p:xfrm>
          <a:off x="457200" y="1600201"/>
          <a:ext cx="10972800" cy="37978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6662">
                  <a:extLst>
                    <a:ext uri="{9D8B030D-6E8A-4147-A177-3AD203B41FA5}">
                      <a16:colId xmlns:a16="http://schemas.microsoft.com/office/drawing/2014/main" val="3580027467"/>
                    </a:ext>
                  </a:extLst>
                </a:gridCol>
                <a:gridCol w="7316138">
                  <a:extLst>
                    <a:ext uri="{9D8B030D-6E8A-4147-A177-3AD203B41FA5}">
                      <a16:colId xmlns:a16="http://schemas.microsoft.com/office/drawing/2014/main" val="1205749041"/>
                    </a:ext>
                  </a:extLst>
                </a:gridCol>
              </a:tblGrid>
              <a:tr h="257791">
                <a:tc>
                  <a:txBody>
                    <a:bodyPr/>
                    <a:lstStyle/>
                    <a:p>
                      <a:r>
                        <a:rPr lang="en-US" dirty="0"/>
                        <a:t>Example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Reduction Opportunity*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54911"/>
                  </a:ext>
                </a:extLst>
              </a:tr>
              <a:tr h="360907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Crude oil transportation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Transportation using a renewable source, such as sail boat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23090"/>
                  </a:ext>
                </a:extLst>
              </a:tr>
              <a:tr h="606567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Feedstock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Using a feedstock that is otherwise a waste can provide a large CI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544322"/>
                  </a:ext>
                </a:extLst>
              </a:tr>
              <a:tr h="606567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Hydrogen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Use “green” or “blue” hydrogen, rather than “grey”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67753"/>
                  </a:ext>
                </a:extLst>
              </a:tr>
              <a:tr h="606567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Electricity or natural gas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Replace outdated equipment with more energy-efficient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475418"/>
                  </a:ext>
                </a:extLst>
              </a:tr>
              <a:tr h="606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Electricity or natural gas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Install a renewable power source (solar, wind) at the 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437239"/>
                  </a:ext>
                </a:extLst>
              </a:tr>
              <a:tr h="606567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Process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Carbon capture and sequestration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938959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987837-631F-4A54-B3C3-7C109123F1C0}"/>
              </a:ext>
            </a:extLst>
          </p:cNvPr>
          <p:cNvSpPr txBox="1">
            <a:spLocks/>
          </p:cNvSpPr>
          <p:nvPr/>
        </p:nvSpPr>
        <p:spPr>
          <a:xfrm>
            <a:off x="427838" y="5867400"/>
            <a:ext cx="7956194" cy="356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*Not an exhaustive list.   Provided for example purposes only.  Not all models will accept these reduction opportunities.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532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Missing?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A2BE3-971F-458D-A0AB-A3294A41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209799"/>
          </a:xfrm>
        </p:spPr>
        <p:txBody>
          <a:bodyPr/>
          <a:lstStyle/>
          <a:p>
            <a:r>
              <a:rPr lang="en-US" dirty="0"/>
              <a:t>Current transportation fuel carbon intensity models do not account for vehicle life cycle</a:t>
            </a:r>
          </a:p>
          <a:p>
            <a:r>
              <a:rPr lang="en-US" dirty="0"/>
              <a:t>When full vehicle life cycle is included, emissions from EVs are significant from mining raw materials to fabrication to delivery to the  showroom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9C516D-F6B7-4113-82DA-B17B3D614E79}"/>
              </a:ext>
            </a:extLst>
          </p:cNvPr>
          <p:cNvGrpSpPr/>
          <p:nvPr/>
        </p:nvGrpSpPr>
        <p:grpSpPr>
          <a:xfrm>
            <a:off x="4267200" y="3937768"/>
            <a:ext cx="4596631" cy="1320031"/>
            <a:chOff x="1889168" y="4962057"/>
            <a:chExt cx="4596631" cy="13200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285859B-8866-4379-A4EF-0395F936360E}"/>
                </a:ext>
              </a:extLst>
            </p:cNvPr>
            <p:cNvSpPr/>
            <p:nvPr/>
          </p:nvSpPr>
          <p:spPr>
            <a:xfrm>
              <a:off x="1889168" y="5232972"/>
              <a:ext cx="765618" cy="765618"/>
            </a:xfrm>
            <a:custGeom>
              <a:avLst/>
              <a:gdLst>
                <a:gd name="connsiteX0" fmla="*/ 101483 w 765618"/>
                <a:gd name="connsiteY0" fmla="*/ 292772 h 765618"/>
                <a:gd name="connsiteX1" fmla="*/ 292772 w 765618"/>
                <a:gd name="connsiteY1" fmla="*/ 292772 h 765618"/>
                <a:gd name="connsiteX2" fmla="*/ 292772 w 765618"/>
                <a:gd name="connsiteY2" fmla="*/ 101483 h 765618"/>
                <a:gd name="connsiteX3" fmla="*/ 472846 w 765618"/>
                <a:gd name="connsiteY3" fmla="*/ 101483 h 765618"/>
                <a:gd name="connsiteX4" fmla="*/ 472846 w 765618"/>
                <a:gd name="connsiteY4" fmla="*/ 292772 h 765618"/>
                <a:gd name="connsiteX5" fmla="*/ 664135 w 765618"/>
                <a:gd name="connsiteY5" fmla="*/ 292772 h 765618"/>
                <a:gd name="connsiteX6" fmla="*/ 664135 w 765618"/>
                <a:gd name="connsiteY6" fmla="*/ 472846 h 765618"/>
                <a:gd name="connsiteX7" fmla="*/ 472846 w 765618"/>
                <a:gd name="connsiteY7" fmla="*/ 472846 h 765618"/>
                <a:gd name="connsiteX8" fmla="*/ 472846 w 765618"/>
                <a:gd name="connsiteY8" fmla="*/ 664135 h 765618"/>
                <a:gd name="connsiteX9" fmla="*/ 292772 w 765618"/>
                <a:gd name="connsiteY9" fmla="*/ 664135 h 765618"/>
                <a:gd name="connsiteX10" fmla="*/ 292772 w 765618"/>
                <a:gd name="connsiteY10" fmla="*/ 472846 h 765618"/>
                <a:gd name="connsiteX11" fmla="*/ 101483 w 765618"/>
                <a:gd name="connsiteY11" fmla="*/ 472846 h 765618"/>
                <a:gd name="connsiteX12" fmla="*/ 101483 w 765618"/>
                <a:gd name="connsiteY12" fmla="*/ 292772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618" h="765618">
                  <a:moveTo>
                    <a:pt x="101483" y="292772"/>
                  </a:moveTo>
                  <a:lnTo>
                    <a:pt x="292772" y="292772"/>
                  </a:lnTo>
                  <a:lnTo>
                    <a:pt x="292772" y="101483"/>
                  </a:lnTo>
                  <a:lnTo>
                    <a:pt x="472846" y="101483"/>
                  </a:lnTo>
                  <a:lnTo>
                    <a:pt x="472846" y="292772"/>
                  </a:lnTo>
                  <a:lnTo>
                    <a:pt x="664135" y="292772"/>
                  </a:lnTo>
                  <a:lnTo>
                    <a:pt x="664135" y="472846"/>
                  </a:lnTo>
                  <a:lnTo>
                    <a:pt x="472846" y="472846"/>
                  </a:lnTo>
                  <a:lnTo>
                    <a:pt x="472846" y="664135"/>
                  </a:lnTo>
                  <a:lnTo>
                    <a:pt x="292772" y="664135"/>
                  </a:lnTo>
                  <a:lnTo>
                    <a:pt x="292772" y="472846"/>
                  </a:lnTo>
                  <a:lnTo>
                    <a:pt x="101483" y="472846"/>
                  </a:lnTo>
                  <a:lnTo>
                    <a:pt x="101483" y="29277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292772" rIns="101483" bIns="2927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C3C5286-FB64-4D10-823B-C0C972575343}"/>
                </a:ext>
              </a:extLst>
            </p:cNvPr>
            <p:cNvSpPr/>
            <p:nvPr/>
          </p:nvSpPr>
          <p:spPr>
            <a:xfrm>
              <a:off x="4249559" y="5232971"/>
              <a:ext cx="765618" cy="765618"/>
            </a:xfrm>
            <a:custGeom>
              <a:avLst/>
              <a:gdLst>
                <a:gd name="connsiteX0" fmla="*/ 101483 w 765618"/>
                <a:gd name="connsiteY0" fmla="*/ 157717 h 765618"/>
                <a:gd name="connsiteX1" fmla="*/ 664135 w 765618"/>
                <a:gd name="connsiteY1" fmla="*/ 157717 h 765618"/>
                <a:gd name="connsiteX2" fmla="*/ 664135 w 765618"/>
                <a:gd name="connsiteY2" fmla="*/ 337791 h 765618"/>
                <a:gd name="connsiteX3" fmla="*/ 101483 w 765618"/>
                <a:gd name="connsiteY3" fmla="*/ 337791 h 765618"/>
                <a:gd name="connsiteX4" fmla="*/ 101483 w 765618"/>
                <a:gd name="connsiteY4" fmla="*/ 157717 h 765618"/>
                <a:gd name="connsiteX5" fmla="*/ 101483 w 765618"/>
                <a:gd name="connsiteY5" fmla="*/ 427827 h 765618"/>
                <a:gd name="connsiteX6" fmla="*/ 664135 w 765618"/>
                <a:gd name="connsiteY6" fmla="*/ 427827 h 765618"/>
                <a:gd name="connsiteX7" fmla="*/ 664135 w 765618"/>
                <a:gd name="connsiteY7" fmla="*/ 607901 h 765618"/>
                <a:gd name="connsiteX8" fmla="*/ 101483 w 765618"/>
                <a:gd name="connsiteY8" fmla="*/ 607901 h 765618"/>
                <a:gd name="connsiteX9" fmla="*/ 101483 w 765618"/>
                <a:gd name="connsiteY9" fmla="*/ 427827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18" h="765618">
                  <a:moveTo>
                    <a:pt x="101483" y="157717"/>
                  </a:moveTo>
                  <a:lnTo>
                    <a:pt x="664135" y="157717"/>
                  </a:lnTo>
                  <a:lnTo>
                    <a:pt x="664135" y="337791"/>
                  </a:lnTo>
                  <a:lnTo>
                    <a:pt x="101483" y="337791"/>
                  </a:lnTo>
                  <a:lnTo>
                    <a:pt x="101483" y="157717"/>
                  </a:lnTo>
                  <a:close/>
                  <a:moveTo>
                    <a:pt x="101483" y="427827"/>
                  </a:moveTo>
                  <a:lnTo>
                    <a:pt x="664135" y="427827"/>
                  </a:lnTo>
                  <a:lnTo>
                    <a:pt x="664135" y="607901"/>
                  </a:lnTo>
                  <a:lnTo>
                    <a:pt x="101483" y="607901"/>
                  </a:lnTo>
                  <a:lnTo>
                    <a:pt x="101483" y="4278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157717" rIns="101483" bIns="15771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3B5F9B47-C82A-4947-9BF2-382230BA8FEB}"/>
                </a:ext>
              </a:extLst>
            </p:cNvPr>
            <p:cNvSpPr/>
            <p:nvPr/>
          </p:nvSpPr>
          <p:spPr>
            <a:xfrm>
              <a:off x="5165768" y="4962057"/>
              <a:ext cx="1320031" cy="1320031"/>
            </a:xfrm>
            <a:custGeom>
              <a:avLst/>
              <a:gdLst>
                <a:gd name="connsiteX0" fmla="*/ 0 w 1320031"/>
                <a:gd name="connsiteY0" fmla="*/ 660016 h 1320031"/>
                <a:gd name="connsiteX1" fmla="*/ 660016 w 1320031"/>
                <a:gd name="connsiteY1" fmla="*/ 0 h 1320031"/>
                <a:gd name="connsiteX2" fmla="*/ 1320032 w 1320031"/>
                <a:gd name="connsiteY2" fmla="*/ 660016 h 1320031"/>
                <a:gd name="connsiteX3" fmla="*/ 660016 w 1320031"/>
                <a:gd name="connsiteY3" fmla="*/ 1320032 h 1320031"/>
                <a:gd name="connsiteX4" fmla="*/ 0 w 1320031"/>
                <a:gd name="connsiteY4" fmla="*/ 660016 h 13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31" h="1320031">
                  <a:moveTo>
                    <a:pt x="0" y="660016"/>
                  </a:moveTo>
                  <a:cubicBezTo>
                    <a:pt x="0" y="295499"/>
                    <a:pt x="295499" y="0"/>
                    <a:pt x="660016" y="0"/>
                  </a:cubicBezTo>
                  <a:cubicBezTo>
                    <a:pt x="1024533" y="0"/>
                    <a:pt x="1320032" y="295499"/>
                    <a:pt x="1320032" y="660016"/>
                  </a:cubicBezTo>
                  <a:cubicBezTo>
                    <a:pt x="1320032" y="1024533"/>
                    <a:pt x="1024533" y="1320032"/>
                    <a:pt x="660016" y="1320032"/>
                  </a:cubicBezTo>
                  <a:cubicBezTo>
                    <a:pt x="295499" y="1320032"/>
                    <a:pt x="0" y="1024533"/>
                    <a:pt x="0" y="660016"/>
                  </a:cubicBezTo>
                  <a:close/>
                </a:path>
              </a:pathLst>
            </a:custGeom>
            <a:solidFill>
              <a:schemeClr val="accent1"/>
            </a:solidFill>
            <a:effectLst>
              <a:outerShdw blurRad="444500" dist="317500" dir="5400000" sx="90000" sy="-19000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74" tIns="216174" rIns="216174" bIns="2161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Full Life Cycle Carbon Intensity</a:t>
              </a:r>
              <a:endParaRPr lang="en-US" sz="1400" kern="1200" dirty="0"/>
            </a:p>
          </p:txBody>
        </p:sp>
      </p:grpSp>
      <p:sp>
        <p:nvSpPr>
          <p:cNvPr id="12" name="Freeform 13">
            <a:extLst>
              <a:ext uri="{FF2B5EF4-FFF2-40B4-BE49-F238E27FC236}">
                <a16:creationId xmlns:a16="http://schemas.microsoft.com/office/drawing/2014/main" id="{84964F3E-3B42-4C14-80A5-22903D08AF12}"/>
              </a:ext>
            </a:extLst>
          </p:cNvPr>
          <p:cNvSpPr/>
          <p:nvPr/>
        </p:nvSpPr>
        <p:spPr>
          <a:xfrm>
            <a:off x="2834247" y="3937768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Fuel Carbon Intensity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ED0AD95-2AED-4385-A901-0477602FFEE9}"/>
              </a:ext>
            </a:extLst>
          </p:cNvPr>
          <p:cNvSpPr/>
          <p:nvPr/>
        </p:nvSpPr>
        <p:spPr>
          <a:xfrm>
            <a:off x="5092352" y="3937768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Vehicle Carbon Intensity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16623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Life Cycle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A2BE3-971F-458D-A0AB-A3294A41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629400" cy="2590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times as much CO</a:t>
            </a:r>
            <a:r>
              <a:rPr lang="en-US" baseline="-25000" dirty="0"/>
              <a:t>2</a:t>
            </a:r>
            <a:r>
              <a:rPr lang="en-US" dirty="0"/>
              <a:t> emissions are generated compared to cars fueled by gasoline</a:t>
            </a:r>
          </a:p>
          <a:p>
            <a:r>
              <a:rPr lang="en-US" dirty="0"/>
              <a:t>Before it leaves the showroom, 12 tons of CO</a:t>
            </a:r>
            <a:r>
              <a:rPr lang="en-US" baseline="-25000" dirty="0"/>
              <a:t>2</a:t>
            </a:r>
            <a:r>
              <a:rPr lang="en-US" dirty="0"/>
              <a:t> emissions have already been generated vs. 6 tons of CO</a:t>
            </a:r>
            <a:r>
              <a:rPr lang="en-US" baseline="-25000" dirty="0"/>
              <a:t>2</a:t>
            </a:r>
            <a:r>
              <a:rPr lang="en-US" dirty="0"/>
              <a:t> emissions from cars fueled by gasoline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3BAE65E0-E243-4276-9D60-CD134612806F}"/>
              </a:ext>
            </a:extLst>
          </p:cNvPr>
          <p:cNvSpPr/>
          <p:nvPr/>
        </p:nvSpPr>
        <p:spPr>
          <a:xfrm>
            <a:off x="8821166" y="3060066"/>
            <a:ext cx="467995" cy="562610"/>
          </a:xfrm>
          <a:custGeom>
            <a:avLst/>
            <a:gdLst/>
            <a:ahLst/>
            <a:cxnLst/>
            <a:rect l="l" t="t" r="r" b="b"/>
            <a:pathLst>
              <a:path w="467995" h="562610">
                <a:moveTo>
                  <a:pt x="0" y="562356"/>
                </a:moveTo>
                <a:lnTo>
                  <a:pt x="467868" y="562356"/>
                </a:lnTo>
                <a:lnTo>
                  <a:pt x="467868" y="0"/>
                </a:lnTo>
                <a:lnTo>
                  <a:pt x="0" y="0"/>
                </a:lnTo>
                <a:lnTo>
                  <a:pt x="0" y="562356"/>
                </a:lnTo>
                <a:close/>
              </a:path>
            </a:pathLst>
          </a:custGeom>
          <a:solidFill>
            <a:srgbClr val="9FAC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6BCAB353-6DCC-4A8E-9669-A66A3DAB96E4}"/>
              </a:ext>
            </a:extLst>
          </p:cNvPr>
          <p:cNvSpPr/>
          <p:nvPr/>
        </p:nvSpPr>
        <p:spPr>
          <a:xfrm>
            <a:off x="9990075" y="2215770"/>
            <a:ext cx="466725" cy="1407160"/>
          </a:xfrm>
          <a:custGeom>
            <a:avLst/>
            <a:gdLst/>
            <a:ahLst/>
            <a:cxnLst/>
            <a:rect l="l" t="t" r="r" b="b"/>
            <a:pathLst>
              <a:path w="466725" h="1407160">
                <a:moveTo>
                  <a:pt x="0" y="1406652"/>
                </a:moveTo>
                <a:lnTo>
                  <a:pt x="466344" y="1406652"/>
                </a:lnTo>
                <a:lnTo>
                  <a:pt x="466344" y="0"/>
                </a:lnTo>
                <a:lnTo>
                  <a:pt x="0" y="0"/>
                </a:lnTo>
                <a:lnTo>
                  <a:pt x="0" y="1406652"/>
                </a:lnTo>
                <a:close/>
              </a:path>
            </a:pathLst>
          </a:custGeom>
          <a:solidFill>
            <a:srgbClr val="004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9">
            <a:extLst>
              <a:ext uri="{FF2B5EF4-FFF2-40B4-BE49-F238E27FC236}">
                <a16:creationId xmlns:a16="http://schemas.microsoft.com/office/drawing/2014/main" id="{5C00E293-96A2-4D5C-BED6-649E982CD54F}"/>
              </a:ext>
            </a:extLst>
          </p:cNvPr>
          <p:cNvSpPr/>
          <p:nvPr/>
        </p:nvSpPr>
        <p:spPr>
          <a:xfrm>
            <a:off x="8470647" y="3622422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>
                <a:moveTo>
                  <a:pt x="0" y="0"/>
                </a:moveTo>
                <a:lnTo>
                  <a:pt x="23362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FD840E25-7893-4E8E-8A04-AE0E9EC82DC8}"/>
              </a:ext>
            </a:extLst>
          </p:cNvPr>
          <p:cNvSpPr txBox="1"/>
          <p:nvPr/>
        </p:nvSpPr>
        <p:spPr>
          <a:xfrm>
            <a:off x="8277225" y="3519805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38216F59-3631-4EE9-90D0-C26404D17F64}"/>
              </a:ext>
            </a:extLst>
          </p:cNvPr>
          <p:cNvSpPr txBox="1"/>
          <p:nvPr/>
        </p:nvSpPr>
        <p:spPr>
          <a:xfrm>
            <a:off x="8277225" y="3238475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BE26CF5E-D175-45DA-B793-FBDBFA9E8F4E}"/>
              </a:ext>
            </a:extLst>
          </p:cNvPr>
          <p:cNvSpPr txBox="1"/>
          <p:nvPr/>
        </p:nvSpPr>
        <p:spPr>
          <a:xfrm>
            <a:off x="8277225" y="2957449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43">
            <a:extLst>
              <a:ext uri="{FF2B5EF4-FFF2-40B4-BE49-F238E27FC236}">
                <a16:creationId xmlns:a16="http://schemas.microsoft.com/office/drawing/2014/main" id="{806D22DD-BBD7-456F-957A-AD807DD9F4AA}"/>
              </a:ext>
            </a:extLst>
          </p:cNvPr>
          <p:cNvSpPr txBox="1"/>
          <p:nvPr/>
        </p:nvSpPr>
        <p:spPr>
          <a:xfrm>
            <a:off x="8277225" y="2676145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44">
            <a:extLst>
              <a:ext uri="{FF2B5EF4-FFF2-40B4-BE49-F238E27FC236}">
                <a16:creationId xmlns:a16="http://schemas.microsoft.com/office/drawing/2014/main" id="{56CBAFF2-13B5-4A7B-A4C5-595330B1FB6B}"/>
              </a:ext>
            </a:extLst>
          </p:cNvPr>
          <p:cNvSpPr txBox="1"/>
          <p:nvPr/>
        </p:nvSpPr>
        <p:spPr>
          <a:xfrm>
            <a:off x="8212583" y="2395093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45">
            <a:extLst>
              <a:ext uri="{FF2B5EF4-FFF2-40B4-BE49-F238E27FC236}">
                <a16:creationId xmlns:a16="http://schemas.microsoft.com/office/drawing/2014/main" id="{8D23C7E1-41AA-4257-8885-4E79FF236AFD}"/>
              </a:ext>
            </a:extLst>
          </p:cNvPr>
          <p:cNvSpPr txBox="1"/>
          <p:nvPr/>
        </p:nvSpPr>
        <p:spPr>
          <a:xfrm>
            <a:off x="8685912" y="3685007"/>
            <a:ext cx="738505" cy="3321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0970" marR="5080" indent="-128905">
              <a:lnSpc>
                <a:spcPct val="101600"/>
              </a:lnSpc>
              <a:spcBef>
                <a:spcPts val="75"/>
              </a:spcBef>
            </a:pPr>
            <a:r>
              <a:rPr sz="1000" b="1" spc="-10" dirty="0">
                <a:solidFill>
                  <a:srgbClr val="404040"/>
                </a:solidFill>
                <a:latin typeface="Calibri"/>
                <a:cs typeface="Calibri"/>
              </a:rPr>
              <a:t>Car </a:t>
            </a:r>
            <a:r>
              <a:rPr sz="1000" b="1" spc="-5" dirty="0">
                <a:solidFill>
                  <a:srgbClr val="404040"/>
                </a:solidFill>
                <a:latin typeface="Calibri"/>
                <a:cs typeface="Calibri"/>
              </a:rPr>
              <a:t>Fueled</a:t>
            </a:r>
            <a:r>
              <a:rPr sz="1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Calibri"/>
                <a:cs typeface="Calibri"/>
              </a:rPr>
              <a:t>by  Gasoline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3" name="object 46">
            <a:extLst>
              <a:ext uri="{FF2B5EF4-FFF2-40B4-BE49-F238E27FC236}">
                <a16:creationId xmlns:a16="http://schemas.microsoft.com/office/drawing/2014/main" id="{5BA14B4A-7555-4AD8-B4B7-A10C253B2505}"/>
              </a:ext>
            </a:extLst>
          </p:cNvPr>
          <p:cNvSpPr txBox="1"/>
          <p:nvPr/>
        </p:nvSpPr>
        <p:spPr>
          <a:xfrm>
            <a:off x="9809480" y="3685007"/>
            <a:ext cx="827405" cy="3321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0979" marR="5080" indent="-208915">
              <a:lnSpc>
                <a:spcPct val="101600"/>
              </a:lnSpc>
              <a:spcBef>
                <a:spcPts val="75"/>
              </a:spcBef>
            </a:pPr>
            <a:r>
              <a:rPr sz="1000" b="1" spc="-5" dirty="0">
                <a:solidFill>
                  <a:srgbClr val="404040"/>
                </a:solidFill>
                <a:latin typeface="Calibri"/>
                <a:cs typeface="Calibri"/>
              </a:rPr>
              <a:t>Battery</a:t>
            </a:r>
            <a:r>
              <a:rPr sz="1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Calibri"/>
                <a:cs typeface="Calibri"/>
              </a:rPr>
              <a:t>Electric  Vehicle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47">
            <a:extLst>
              <a:ext uri="{FF2B5EF4-FFF2-40B4-BE49-F238E27FC236}">
                <a16:creationId xmlns:a16="http://schemas.microsoft.com/office/drawing/2014/main" id="{B5BED49E-8C85-402A-8A6A-2E71F9288949}"/>
              </a:ext>
            </a:extLst>
          </p:cNvPr>
          <p:cNvSpPr txBox="1"/>
          <p:nvPr/>
        </p:nvSpPr>
        <p:spPr>
          <a:xfrm>
            <a:off x="8763000" y="1600201"/>
            <a:ext cx="1933575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FAB"/>
                </a:solidFill>
                <a:latin typeface="Calibri"/>
                <a:cs typeface="Calibri"/>
              </a:rPr>
              <a:t>Embedded CO</a:t>
            </a:r>
            <a:r>
              <a:rPr sz="1350" b="1" baseline="-21604" dirty="0">
                <a:solidFill>
                  <a:srgbClr val="006FAB"/>
                </a:solidFill>
                <a:latin typeface="Calibri"/>
                <a:cs typeface="Calibri"/>
              </a:rPr>
              <a:t>2</a:t>
            </a:r>
            <a:r>
              <a:rPr sz="1350" b="1" spc="-112" baseline="-21604" dirty="0">
                <a:solidFill>
                  <a:srgbClr val="006FAB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AB"/>
                </a:solidFill>
                <a:latin typeface="Calibri"/>
                <a:cs typeface="Calibri"/>
              </a:rPr>
              <a:t>Emissions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(zero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miles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traveled)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48">
            <a:extLst>
              <a:ext uri="{FF2B5EF4-FFF2-40B4-BE49-F238E27FC236}">
                <a16:creationId xmlns:a16="http://schemas.microsoft.com/office/drawing/2014/main" id="{EB2FD3E3-7358-446B-84B2-6B280FC42CEF}"/>
              </a:ext>
            </a:extLst>
          </p:cNvPr>
          <p:cNvSpPr txBox="1"/>
          <p:nvPr/>
        </p:nvSpPr>
        <p:spPr>
          <a:xfrm>
            <a:off x="10600690" y="2234185"/>
            <a:ext cx="72834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6FAB"/>
                </a:solidFill>
                <a:latin typeface="Calibri"/>
                <a:cs typeface="Calibri"/>
              </a:rPr>
              <a:t>2x higher  emissions 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from mining  raw</a:t>
            </a:r>
            <a:r>
              <a:rPr sz="1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materials  to</a:t>
            </a:r>
            <a:r>
              <a:rPr sz="1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fabrication  to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delivery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49">
            <a:extLst>
              <a:ext uri="{FF2B5EF4-FFF2-40B4-BE49-F238E27FC236}">
                <a16:creationId xmlns:a16="http://schemas.microsoft.com/office/drawing/2014/main" id="{A1522BAA-2AD9-4A61-BA67-171C33E588F3}"/>
              </a:ext>
            </a:extLst>
          </p:cNvPr>
          <p:cNvSpPr/>
          <p:nvPr/>
        </p:nvSpPr>
        <p:spPr>
          <a:xfrm>
            <a:off x="9347327" y="2358264"/>
            <a:ext cx="537210" cy="636270"/>
          </a:xfrm>
          <a:custGeom>
            <a:avLst/>
            <a:gdLst/>
            <a:ahLst/>
            <a:cxnLst/>
            <a:rect l="l" t="t" r="r" b="b"/>
            <a:pathLst>
              <a:path w="537209" h="636270">
                <a:moveTo>
                  <a:pt x="499996" y="43967"/>
                </a:moveTo>
                <a:lnTo>
                  <a:pt x="472960" y="53692"/>
                </a:lnTo>
                <a:lnTo>
                  <a:pt x="0" y="617220"/>
                </a:lnTo>
                <a:lnTo>
                  <a:pt x="22098" y="635889"/>
                </a:lnTo>
                <a:lnTo>
                  <a:pt x="495129" y="72300"/>
                </a:lnTo>
                <a:lnTo>
                  <a:pt x="499996" y="43967"/>
                </a:lnTo>
                <a:close/>
              </a:path>
              <a:path w="537209" h="636270">
                <a:moveTo>
                  <a:pt x="534776" y="12700"/>
                </a:moveTo>
                <a:lnTo>
                  <a:pt x="507365" y="12700"/>
                </a:lnTo>
                <a:lnTo>
                  <a:pt x="529590" y="31242"/>
                </a:lnTo>
                <a:lnTo>
                  <a:pt x="495129" y="72300"/>
                </a:lnTo>
                <a:lnTo>
                  <a:pt x="487172" y="118618"/>
                </a:lnTo>
                <a:lnTo>
                  <a:pt x="485901" y="126492"/>
                </a:lnTo>
                <a:lnTo>
                  <a:pt x="491109" y="133985"/>
                </a:lnTo>
                <a:lnTo>
                  <a:pt x="498983" y="135381"/>
                </a:lnTo>
                <a:lnTo>
                  <a:pt x="506857" y="136651"/>
                </a:lnTo>
                <a:lnTo>
                  <a:pt x="514350" y="131444"/>
                </a:lnTo>
                <a:lnTo>
                  <a:pt x="515747" y="123571"/>
                </a:lnTo>
                <a:lnTo>
                  <a:pt x="534776" y="12700"/>
                </a:lnTo>
                <a:close/>
              </a:path>
              <a:path w="537209" h="636270">
                <a:moveTo>
                  <a:pt x="515585" y="19557"/>
                </a:moveTo>
                <a:lnTo>
                  <a:pt x="504190" y="19557"/>
                </a:lnTo>
                <a:lnTo>
                  <a:pt x="523367" y="35560"/>
                </a:lnTo>
                <a:lnTo>
                  <a:pt x="499996" y="43967"/>
                </a:lnTo>
                <a:lnTo>
                  <a:pt x="495129" y="72300"/>
                </a:lnTo>
                <a:lnTo>
                  <a:pt x="529590" y="31242"/>
                </a:lnTo>
                <a:lnTo>
                  <a:pt x="515585" y="19557"/>
                </a:lnTo>
                <a:close/>
              </a:path>
              <a:path w="537209" h="636270">
                <a:moveTo>
                  <a:pt x="536956" y="0"/>
                </a:moveTo>
                <a:lnTo>
                  <a:pt x="411480" y="44957"/>
                </a:lnTo>
                <a:lnTo>
                  <a:pt x="407543" y="53340"/>
                </a:lnTo>
                <a:lnTo>
                  <a:pt x="412876" y="68325"/>
                </a:lnTo>
                <a:lnTo>
                  <a:pt x="421259" y="72262"/>
                </a:lnTo>
                <a:lnTo>
                  <a:pt x="472960" y="53692"/>
                </a:lnTo>
                <a:lnTo>
                  <a:pt x="507365" y="12700"/>
                </a:lnTo>
                <a:lnTo>
                  <a:pt x="534776" y="12700"/>
                </a:lnTo>
                <a:lnTo>
                  <a:pt x="536956" y="0"/>
                </a:lnTo>
                <a:close/>
              </a:path>
              <a:path w="537209" h="636270">
                <a:moveTo>
                  <a:pt x="507365" y="12700"/>
                </a:moveTo>
                <a:lnTo>
                  <a:pt x="472960" y="53692"/>
                </a:lnTo>
                <a:lnTo>
                  <a:pt x="499996" y="43967"/>
                </a:lnTo>
                <a:lnTo>
                  <a:pt x="504190" y="19557"/>
                </a:lnTo>
                <a:lnTo>
                  <a:pt x="515585" y="19557"/>
                </a:lnTo>
                <a:lnTo>
                  <a:pt x="507365" y="12700"/>
                </a:lnTo>
                <a:close/>
              </a:path>
              <a:path w="537209" h="636270">
                <a:moveTo>
                  <a:pt x="504190" y="19557"/>
                </a:moveTo>
                <a:lnTo>
                  <a:pt x="499996" y="43967"/>
                </a:lnTo>
                <a:lnTo>
                  <a:pt x="523367" y="35560"/>
                </a:lnTo>
                <a:lnTo>
                  <a:pt x="504190" y="19557"/>
                </a:lnTo>
                <a:close/>
              </a:path>
            </a:pathLst>
          </a:custGeom>
          <a:solidFill>
            <a:srgbClr val="006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0">
            <a:extLst>
              <a:ext uri="{FF2B5EF4-FFF2-40B4-BE49-F238E27FC236}">
                <a16:creationId xmlns:a16="http://schemas.microsoft.com/office/drawing/2014/main" id="{C597486F-5FCB-4A07-AAF7-818FDE0F10AE}"/>
              </a:ext>
            </a:extLst>
          </p:cNvPr>
          <p:cNvSpPr txBox="1"/>
          <p:nvPr/>
        </p:nvSpPr>
        <p:spPr>
          <a:xfrm>
            <a:off x="8057389" y="1857655"/>
            <a:ext cx="448945" cy="43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33800"/>
              </a:lnSpc>
              <a:spcBef>
                <a:spcPts val="100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Tons</a:t>
            </a:r>
            <a:r>
              <a:rPr sz="1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CO  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51">
            <a:extLst>
              <a:ext uri="{FF2B5EF4-FFF2-40B4-BE49-F238E27FC236}">
                <a16:creationId xmlns:a16="http://schemas.microsoft.com/office/drawing/2014/main" id="{94317112-AEAA-44FE-AFF4-A024F5DE4E87}"/>
              </a:ext>
            </a:extLst>
          </p:cNvPr>
          <p:cNvSpPr txBox="1"/>
          <p:nvPr/>
        </p:nvSpPr>
        <p:spPr>
          <a:xfrm>
            <a:off x="8481061" y="1981454"/>
            <a:ext cx="692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608A1693-AAA2-4AFF-B8F8-0524FBEF7086}"/>
              </a:ext>
            </a:extLst>
          </p:cNvPr>
          <p:cNvSpPr/>
          <p:nvPr/>
        </p:nvSpPr>
        <p:spPr>
          <a:xfrm>
            <a:off x="2839085" y="4732528"/>
            <a:ext cx="5923915" cy="1643380"/>
          </a:xfrm>
          <a:custGeom>
            <a:avLst/>
            <a:gdLst/>
            <a:ahLst/>
            <a:cxnLst/>
            <a:rect l="l" t="t" r="r" b="b"/>
            <a:pathLst>
              <a:path w="5923915" h="1643379">
                <a:moveTo>
                  <a:pt x="0" y="1642871"/>
                </a:moveTo>
                <a:lnTo>
                  <a:pt x="5923788" y="1642871"/>
                </a:lnTo>
                <a:lnTo>
                  <a:pt x="5923788" y="0"/>
                </a:lnTo>
                <a:lnTo>
                  <a:pt x="0" y="0"/>
                </a:lnTo>
                <a:lnTo>
                  <a:pt x="0" y="1642871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3A5E9E74-737E-4A81-A1E0-4156144DB943}"/>
              </a:ext>
            </a:extLst>
          </p:cNvPr>
          <p:cNvSpPr/>
          <p:nvPr/>
        </p:nvSpPr>
        <p:spPr>
          <a:xfrm>
            <a:off x="4460622" y="5291835"/>
            <a:ext cx="1097280" cy="73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919783CA-9556-44B0-B502-2B9C81D4E36E}"/>
              </a:ext>
            </a:extLst>
          </p:cNvPr>
          <p:cNvSpPr/>
          <p:nvPr/>
        </p:nvSpPr>
        <p:spPr>
          <a:xfrm>
            <a:off x="7522338" y="5291835"/>
            <a:ext cx="1097279" cy="73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F5626EE1-02AA-4FFA-AC13-6FEF637C0459}"/>
              </a:ext>
            </a:extLst>
          </p:cNvPr>
          <p:cNvSpPr/>
          <p:nvPr/>
        </p:nvSpPr>
        <p:spPr>
          <a:xfrm>
            <a:off x="2967102" y="5291835"/>
            <a:ext cx="1098803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0361E26B-F36A-42F8-BF4A-2EFE1D4FBCCA}"/>
              </a:ext>
            </a:extLst>
          </p:cNvPr>
          <p:cNvSpPr txBox="1"/>
          <p:nvPr/>
        </p:nvSpPr>
        <p:spPr>
          <a:xfrm>
            <a:off x="2937257" y="5024882"/>
            <a:ext cx="1170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Mining/Extraction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27">
            <a:extLst>
              <a:ext uri="{FF2B5EF4-FFF2-40B4-BE49-F238E27FC236}">
                <a16:creationId xmlns:a16="http://schemas.microsoft.com/office/drawing/2014/main" id="{547FB853-3865-465A-A762-220853D550C7}"/>
              </a:ext>
            </a:extLst>
          </p:cNvPr>
          <p:cNvSpPr txBox="1"/>
          <p:nvPr/>
        </p:nvSpPr>
        <p:spPr>
          <a:xfrm>
            <a:off x="7496429" y="5032247"/>
            <a:ext cx="1163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sz="12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Generation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506DFC91-ACEF-4BBC-8A68-1378310BCDA1}"/>
              </a:ext>
            </a:extLst>
          </p:cNvPr>
          <p:cNvSpPr txBox="1"/>
          <p:nvPr/>
        </p:nvSpPr>
        <p:spPr>
          <a:xfrm>
            <a:off x="2839085" y="4165600"/>
            <a:ext cx="5923915" cy="567055"/>
          </a:xfrm>
          <a:prstGeom prst="rect">
            <a:avLst/>
          </a:prstGeom>
          <a:solidFill>
            <a:srgbClr val="BAE8FF">
              <a:alpha val="74900"/>
            </a:srgbClr>
          </a:solidFill>
        </p:spPr>
        <p:txBody>
          <a:bodyPr vert="horz" wrap="square" lIns="0" tIns="6286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495"/>
              </a:spcBef>
            </a:pP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Fact: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Significant Emissions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from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EV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Life</a:t>
            </a:r>
            <a:r>
              <a:rPr sz="24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Cycle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7A828C6F-BD22-4C93-B634-E0CD3DE36E20}"/>
              </a:ext>
            </a:extLst>
          </p:cNvPr>
          <p:cNvSpPr/>
          <p:nvPr/>
        </p:nvSpPr>
        <p:spPr>
          <a:xfrm>
            <a:off x="5992241" y="5291835"/>
            <a:ext cx="1078992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86CB6D7F-3BED-4B96-B8D0-825211CDD3E7}"/>
              </a:ext>
            </a:extLst>
          </p:cNvPr>
          <p:cNvSpPr/>
          <p:nvPr/>
        </p:nvSpPr>
        <p:spPr>
          <a:xfrm>
            <a:off x="4091660" y="5592971"/>
            <a:ext cx="332740" cy="129539"/>
          </a:xfrm>
          <a:custGeom>
            <a:avLst/>
            <a:gdLst/>
            <a:ahLst/>
            <a:cxnLst/>
            <a:rect l="l" t="t" r="r" b="b"/>
            <a:pathLst>
              <a:path w="332739" h="129539">
                <a:moveTo>
                  <a:pt x="264004" y="129194"/>
                </a:moveTo>
                <a:lnTo>
                  <a:pt x="271159" y="129194"/>
                </a:lnTo>
                <a:lnTo>
                  <a:pt x="275302" y="124674"/>
                </a:lnTo>
                <a:lnTo>
                  <a:pt x="332546" y="67422"/>
                </a:lnTo>
                <a:lnTo>
                  <a:pt x="332546" y="60265"/>
                </a:lnTo>
                <a:lnTo>
                  <a:pt x="328027" y="56122"/>
                </a:lnTo>
                <a:lnTo>
                  <a:pt x="273042" y="1129"/>
                </a:lnTo>
                <a:lnTo>
                  <a:pt x="270030" y="0"/>
                </a:lnTo>
                <a:lnTo>
                  <a:pt x="264757" y="0"/>
                </a:lnTo>
                <a:lnTo>
                  <a:pt x="261744" y="1129"/>
                </a:lnTo>
                <a:lnTo>
                  <a:pt x="254965" y="7909"/>
                </a:lnTo>
                <a:lnTo>
                  <a:pt x="254965" y="15066"/>
                </a:lnTo>
                <a:lnTo>
                  <a:pt x="259484" y="19209"/>
                </a:lnTo>
                <a:lnTo>
                  <a:pt x="293003" y="52732"/>
                </a:lnTo>
                <a:lnTo>
                  <a:pt x="4895" y="52732"/>
                </a:lnTo>
                <a:lnTo>
                  <a:pt x="0" y="57629"/>
                </a:lnTo>
                <a:lnTo>
                  <a:pt x="0" y="70435"/>
                </a:lnTo>
                <a:lnTo>
                  <a:pt x="4895" y="75332"/>
                </a:lnTo>
                <a:lnTo>
                  <a:pt x="293003" y="75331"/>
                </a:lnTo>
                <a:lnTo>
                  <a:pt x="254965" y="113374"/>
                </a:lnTo>
                <a:lnTo>
                  <a:pt x="254965" y="120531"/>
                </a:lnTo>
                <a:lnTo>
                  <a:pt x="259484" y="124674"/>
                </a:lnTo>
                <a:lnTo>
                  <a:pt x="264004" y="1291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4EC77DC9-94C2-41C6-AB9E-6B803B12CEB2}"/>
              </a:ext>
            </a:extLst>
          </p:cNvPr>
          <p:cNvSpPr/>
          <p:nvPr/>
        </p:nvSpPr>
        <p:spPr>
          <a:xfrm>
            <a:off x="7139660" y="5592971"/>
            <a:ext cx="332740" cy="129539"/>
          </a:xfrm>
          <a:custGeom>
            <a:avLst/>
            <a:gdLst/>
            <a:ahLst/>
            <a:cxnLst/>
            <a:rect l="l" t="t" r="r" b="b"/>
            <a:pathLst>
              <a:path w="332740" h="129539">
                <a:moveTo>
                  <a:pt x="264004" y="129194"/>
                </a:moveTo>
                <a:lnTo>
                  <a:pt x="271159" y="129194"/>
                </a:lnTo>
                <a:lnTo>
                  <a:pt x="275302" y="124674"/>
                </a:lnTo>
                <a:lnTo>
                  <a:pt x="332546" y="67422"/>
                </a:lnTo>
                <a:lnTo>
                  <a:pt x="332546" y="60265"/>
                </a:lnTo>
                <a:lnTo>
                  <a:pt x="328027" y="56122"/>
                </a:lnTo>
                <a:lnTo>
                  <a:pt x="273043" y="1129"/>
                </a:lnTo>
                <a:lnTo>
                  <a:pt x="270030" y="0"/>
                </a:lnTo>
                <a:lnTo>
                  <a:pt x="264757" y="0"/>
                </a:lnTo>
                <a:lnTo>
                  <a:pt x="261744" y="1129"/>
                </a:lnTo>
                <a:lnTo>
                  <a:pt x="254965" y="7909"/>
                </a:lnTo>
                <a:lnTo>
                  <a:pt x="254965" y="15066"/>
                </a:lnTo>
                <a:lnTo>
                  <a:pt x="259484" y="19209"/>
                </a:lnTo>
                <a:lnTo>
                  <a:pt x="293003" y="52732"/>
                </a:lnTo>
                <a:lnTo>
                  <a:pt x="4895" y="52732"/>
                </a:lnTo>
                <a:lnTo>
                  <a:pt x="0" y="57629"/>
                </a:lnTo>
                <a:lnTo>
                  <a:pt x="0" y="70435"/>
                </a:lnTo>
                <a:lnTo>
                  <a:pt x="4895" y="75332"/>
                </a:lnTo>
                <a:lnTo>
                  <a:pt x="293003" y="75331"/>
                </a:lnTo>
                <a:lnTo>
                  <a:pt x="254965" y="113374"/>
                </a:lnTo>
                <a:lnTo>
                  <a:pt x="254965" y="120531"/>
                </a:lnTo>
                <a:lnTo>
                  <a:pt x="259484" y="124674"/>
                </a:lnTo>
                <a:lnTo>
                  <a:pt x="264004" y="1291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2">
            <a:extLst>
              <a:ext uri="{FF2B5EF4-FFF2-40B4-BE49-F238E27FC236}">
                <a16:creationId xmlns:a16="http://schemas.microsoft.com/office/drawing/2014/main" id="{3DE88560-5F12-4E8E-8259-DD27874D0059}"/>
              </a:ext>
            </a:extLst>
          </p:cNvPr>
          <p:cNvSpPr txBox="1"/>
          <p:nvPr/>
        </p:nvSpPr>
        <p:spPr>
          <a:xfrm>
            <a:off x="5935218" y="5032247"/>
            <a:ext cx="1204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Manufacturing</a:t>
            </a:r>
            <a:r>
              <a:rPr sz="12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Calibri"/>
                <a:cs typeface="Calibri"/>
              </a:rPr>
              <a:t>EVs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5BB7C671-3296-48F1-8EC4-119BB598A728}"/>
              </a:ext>
            </a:extLst>
          </p:cNvPr>
          <p:cNvSpPr/>
          <p:nvPr/>
        </p:nvSpPr>
        <p:spPr>
          <a:xfrm>
            <a:off x="5611087" y="5592971"/>
            <a:ext cx="332740" cy="129539"/>
          </a:xfrm>
          <a:custGeom>
            <a:avLst/>
            <a:gdLst/>
            <a:ahLst/>
            <a:cxnLst/>
            <a:rect l="l" t="t" r="r" b="b"/>
            <a:pathLst>
              <a:path w="332740" h="129539">
                <a:moveTo>
                  <a:pt x="264004" y="129194"/>
                </a:moveTo>
                <a:lnTo>
                  <a:pt x="271159" y="129194"/>
                </a:lnTo>
                <a:lnTo>
                  <a:pt x="275302" y="124674"/>
                </a:lnTo>
                <a:lnTo>
                  <a:pt x="332546" y="67422"/>
                </a:lnTo>
                <a:lnTo>
                  <a:pt x="332546" y="60265"/>
                </a:lnTo>
                <a:lnTo>
                  <a:pt x="328027" y="56122"/>
                </a:lnTo>
                <a:lnTo>
                  <a:pt x="273043" y="1129"/>
                </a:lnTo>
                <a:lnTo>
                  <a:pt x="270030" y="0"/>
                </a:lnTo>
                <a:lnTo>
                  <a:pt x="264757" y="0"/>
                </a:lnTo>
                <a:lnTo>
                  <a:pt x="261744" y="1129"/>
                </a:lnTo>
                <a:lnTo>
                  <a:pt x="254965" y="7909"/>
                </a:lnTo>
                <a:lnTo>
                  <a:pt x="254965" y="15066"/>
                </a:lnTo>
                <a:lnTo>
                  <a:pt x="259484" y="19209"/>
                </a:lnTo>
                <a:lnTo>
                  <a:pt x="293003" y="52732"/>
                </a:lnTo>
                <a:lnTo>
                  <a:pt x="4895" y="52732"/>
                </a:lnTo>
                <a:lnTo>
                  <a:pt x="0" y="57629"/>
                </a:lnTo>
                <a:lnTo>
                  <a:pt x="0" y="70435"/>
                </a:lnTo>
                <a:lnTo>
                  <a:pt x="4895" y="75332"/>
                </a:lnTo>
                <a:lnTo>
                  <a:pt x="293003" y="75331"/>
                </a:lnTo>
                <a:lnTo>
                  <a:pt x="254965" y="113374"/>
                </a:lnTo>
                <a:lnTo>
                  <a:pt x="254965" y="120531"/>
                </a:lnTo>
                <a:lnTo>
                  <a:pt x="259484" y="124674"/>
                </a:lnTo>
                <a:lnTo>
                  <a:pt x="264004" y="1291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0FC0FA1B-E458-4C96-903E-BAC634C1BB47}"/>
              </a:ext>
            </a:extLst>
          </p:cNvPr>
          <p:cNvSpPr txBox="1"/>
          <p:nvPr/>
        </p:nvSpPr>
        <p:spPr>
          <a:xfrm>
            <a:off x="4488942" y="4847590"/>
            <a:ext cx="105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819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Cobalt </a:t>
            </a:r>
            <a:r>
              <a:rPr sz="1200" b="1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Rare  Earth</a:t>
            </a:r>
            <a:r>
              <a:rPr sz="12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Calibri"/>
                <a:cs typeface="Calibri"/>
              </a:rPr>
              <a:t>Processing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52">
            <a:extLst>
              <a:ext uri="{FF2B5EF4-FFF2-40B4-BE49-F238E27FC236}">
                <a16:creationId xmlns:a16="http://schemas.microsoft.com/office/drawing/2014/main" id="{336DF0AE-2F87-476F-917E-DA23A29B9E78}"/>
              </a:ext>
            </a:extLst>
          </p:cNvPr>
          <p:cNvSpPr/>
          <p:nvPr/>
        </p:nvSpPr>
        <p:spPr>
          <a:xfrm>
            <a:off x="4324985" y="5848096"/>
            <a:ext cx="457200" cy="277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3">
            <a:extLst>
              <a:ext uri="{FF2B5EF4-FFF2-40B4-BE49-F238E27FC236}">
                <a16:creationId xmlns:a16="http://schemas.microsoft.com/office/drawing/2014/main" id="{CB08F895-3E10-4EC5-8E76-A07B6C4839C9}"/>
              </a:ext>
            </a:extLst>
          </p:cNvPr>
          <p:cNvSpPr/>
          <p:nvPr/>
        </p:nvSpPr>
        <p:spPr>
          <a:xfrm>
            <a:off x="2845182" y="5848096"/>
            <a:ext cx="457200" cy="277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4">
            <a:extLst>
              <a:ext uri="{FF2B5EF4-FFF2-40B4-BE49-F238E27FC236}">
                <a16:creationId xmlns:a16="http://schemas.microsoft.com/office/drawing/2014/main" id="{E01F45C6-6CEC-4BFE-A23D-3356CD91ED0D}"/>
              </a:ext>
            </a:extLst>
          </p:cNvPr>
          <p:cNvSpPr/>
          <p:nvPr/>
        </p:nvSpPr>
        <p:spPr>
          <a:xfrm>
            <a:off x="5856605" y="5848096"/>
            <a:ext cx="457200" cy="277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5">
            <a:extLst>
              <a:ext uri="{FF2B5EF4-FFF2-40B4-BE49-F238E27FC236}">
                <a16:creationId xmlns:a16="http://schemas.microsoft.com/office/drawing/2014/main" id="{85D2B6CD-C282-484E-90C5-DEA68728F44D}"/>
              </a:ext>
            </a:extLst>
          </p:cNvPr>
          <p:cNvSpPr/>
          <p:nvPr/>
        </p:nvSpPr>
        <p:spPr>
          <a:xfrm>
            <a:off x="7404989" y="5848096"/>
            <a:ext cx="457200" cy="277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1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Life Cycle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CD5AE7-500F-43C6-8D70-AC70B4874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/>
          <a:stretch/>
        </p:blipFill>
        <p:spPr>
          <a:xfrm>
            <a:off x="864906" y="1371600"/>
            <a:ext cx="1046218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Thoughts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A2BE3-971F-458D-A0AB-A3294A41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399"/>
          </a:xfrm>
        </p:spPr>
        <p:txBody>
          <a:bodyPr>
            <a:normAutofit/>
          </a:bodyPr>
          <a:lstStyle/>
          <a:p>
            <a:r>
              <a:rPr lang="en-US" dirty="0"/>
              <a:t>Sustainable Aviation Fuel (SAF)</a:t>
            </a:r>
          </a:p>
          <a:p>
            <a:pPr lvl="1"/>
            <a:r>
              <a:rPr lang="en-US" dirty="0"/>
              <a:t>The same feedstocks used for renewable diesel can be used in sustainable aviation fuel, reducing emissions </a:t>
            </a:r>
            <a:r>
              <a:rPr lang="en-US"/>
              <a:t>by ~70%.</a:t>
            </a:r>
            <a:endParaRPr lang="en-US" dirty="0"/>
          </a:p>
          <a:p>
            <a:pPr lvl="1"/>
            <a:r>
              <a:rPr lang="en-US" dirty="0"/>
              <a:t>The technology is proven and ready to be implemented.</a:t>
            </a:r>
          </a:p>
          <a:p>
            <a:r>
              <a:rPr lang="en-US" dirty="0"/>
              <a:t>Electric Vehicles</a:t>
            </a:r>
          </a:p>
          <a:p>
            <a:pPr lvl="1"/>
            <a:r>
              <a:rPr lang="en-US" dirty="0"/>
              <a:t>Infrastructure build-out is required from current state.</a:t>
            </a:r>
          </a:p>
          <a:p>
            <a:pPr lvl="1"/>
            <a:r>
              <a:rPr lang="en-US" dirty="0"/>
              <a:t>Potential dependence on foreign powers for 90%+ of the metals needed using current technology.</a:t>
            </a:r>
          </a:p>
          <a:p>
            <a:r>
              <a:rPr lang="en-US" dirty="0"/>
              <a:t>Online Shopping</a:t>
            </a:r>
          </a:p>
          <a:p>
            <a:pPr lvl="1"/>
            <a:r>
              <a:rPr lang="en-US" dirty="0"/>
              <a:t>Current solutions exist, where retailers opt for low-carbon fuels, like renewable diesel.</a:t>
            </a:r>
          </a:p>
          <a:p>
            <a:pPr lvl="1"/>
            <a:r>
              <a:rPr lang="en-US" dirty="0"/>
              <a:t>No need to wait for larger batteries for long-haul or heavy-duty trucks.</a:t>
            </a:r>
          </a:p>
        </p:txBody>
      </p:sp>
    </p:spTree>
    <p:extLst>
      <p:ext uri="{BB962C8B-B14F-4D97-AF65-F5344CB8AC3E}">
        <p14:creationId xmlns:p14="http://schemas.microsoft.com/office/powerpoint/2010/main" val="8374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8C520B-8E6C-4A95-934F-B69F6C3E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820400" cy="2743199"/>
          </a:xfrm>
        </p:spPr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e = CO</a:t>
            </a:r>
            <a:r>
              <a:rPr lang="en-US" baseline="-25000" dirty="0"/>
              <a:t>2</a:t>
            </a:r>
            <a:r>
              <a:rPr lang="en-US" dirty="0"/>
              <a:t> x GWP + CH</a:t>
            </a:r>
            <a:r>
              <a:rPr lang="en-US" baseline="-25000" dirty="0"/>
              <a:t>4</a:t>
            </a:r>
            <a:r>
              <a:rPr lang="en-US" dirty="0"/>
              <a:t> x GWP + N</a:t>
            </a:r>
            <a:r>
              <a:rPr lang="en-US" baseline="-25000" dirty="0"/>
              <a:t>2</a:t>
            </a:r>
            <a:r>
              <a:rPr lang="en-US" dirty="0"/>
              <a:t>O x GWP</a:t>
            </a:r>
          </a:p>
          <a:p>
            <a:r>
              <a:rPr lang="en-US" dirty="0"/>
              <a:t>Carbon intensity represents CO</a:t>
            </a:r>
            <a:r>
              <a:rPr lang="en-US" baseline="-25000" dirty="0"/>
              <a:t>2</a:t>
            </a:r>
            <a:r>
              <a:rPr lang="en-US" dirty="0"/>
              <a:t>e per unit of energy in the fuel, for that fuel’s entire life cycle</a:t>
            </a:r>
          </a:p>
          <a:p>
            <a:r>
              <a:rPr lang="en-US" dirty="0"/>
              <a:t>Current models do not include vehicle life cycle emissions</a:t>
            </a:r>
          </a:p>
          <a:p>
            <a:r>
              <a:rPr lang="en-US" dirty="0"/>
              <a:t>A full technology-neutral “apples-to-apples” comparison would model both the vehicle and the fuel carbon intensity</a:t>
            </a:r>
          </a:p>
        </p:txBody>
      </p:sp>
    </p:spTree>
    <p:extLst>
      <p:ext uri="{BB962C8B-B14F-4D97-AF65-F5344CB8AC3E}">
        <p14:creationId xmlns:p14="http://schemas.microsoft.com/office/powerpoint/2010/main" val="774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446464" y="1752600"/>
            <a:ext cx="52990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49639" y="1752601"/>
            <a:ext cx="2767013" cy="3165475"/>
            <a:chOff x="1925638" y="1752600"/>
            <a:chExt cx="2767013" cy="3165475"/>
          </a:xfrm>
          <a:solidFill>
            <a:schemeClr val="bg2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28963" y="2474913"/>
              <a:ext cx="338138" cy="827088"/>
            </a:xfrm>
            <a:custGeom>
              <a:avLst/>
              <a:gdLst>
                <a:gd name="T0" fmla="*/ 78 w 90"/>
                <a:gd name="T1" fmla="*/ 23 h 220"/>
                <a:gd name="T2" fmla="*/ 45 w 90"/>
                <a:gd name="T3" fmla="*/ 0 h 220"/>
                <a:gd name="T4" fmla="*/ 23 w 90"/>
                <a:gd name="T5" fmla="*/ 8 h 220"/>
                <a:gd name="T6" fmla="*/ 9 w 90"/>
                <a:gd name="T7" fmla="*/ 32 h 220"/>
                <a:gd name="T8" fmla="*/ 2 w 90"/>
                <a:gd name="T9" fmla="*/ 71 h 220"/>
                <a:gd name="T10" fmla="*/ 0 w 90"/>
                <a:gd name="T11" fmla="*/ 120 h 220"/>
                <a:gd name="T12" fmla="*/ 3 w 90"/>
                <a:gd name="T13" fmla="*/ 177 h 220"/>
                <a:gd name="T14" fmla="*/ 13 w 90"/>
                <a:gd name="T15" fmla="*/ 220 h 220"/>
                <a:gd name="T16" fmla="*/ 14 w 90"/>
                <a:gd name="T17" fmla="*/ 220 h 220"/>
                <a:gd name="T18" fmla="*/ 24 w 90"/>
                <a:gd name="T19" fmla="*/ 201 h 220"/>
                <a:gd name="T20" fmla="*/ 44 w 90"/>
                <a:gd name="T21" fmla="*/ 192 h 220"/>
                <a:gd name="T22" fmla="*/ 66 w 90"/>
                <a:gd name="T23" fmla="*/ 198 h 220"/>
                <a:gd name="T24" fmla="*/ 80 w 90"/>
                <a:gd name="T25" fmla="*/ 207 h 220"/>
                <a:gd name="T26" fmla="*/ 88 w 90"/>
                <a:gd name="T27" fmla="*/ 168 h 220"/>
                <a:gd name="T28" fmla="*/ 90 w 90"/>
                <a:gd name="T29" fmla="*/ 120 h 220"/>
                <a:gd name="T30" fmla="*/ 88 w 90"/>
                <a:gd name="T31" fmla="*/ 68 h 220"/>
                <a:gd name="T32" fmla="*/ 78 w 90"/>
                <a:gd name="T33" fmla="*/ 2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220">
                  <a:moveTo>
                    <a:pt x="78" y="23"/>
                  </a:moveTo>
                  <a:cubicBezTo>
                    <a:pt x="72" y="8"/>
                    <a:pt x="61" y="0"/>
                    <a:pt x="45" y="0"/>
                  </a:cubicBezTo>
                  <a:cubicBezTo>
                    <a:pt x="37" y="0"/>
                    <a:pt x="29" y="3"/>
                    <a:pt x="23" y="8"/>
                  </a:cubicBezTo>
                  <a:cubicBezTo>
                    <a:pt x="17" y="14"/>
                    <a:pt x="13" y="21"/>
                    <a:pt x="9" y="32"/>
                  </a:cubicBezTo>
                  <a:cubicBezTo>
                    <a:pt x="6" y="42"/>
                    <a:pt x="4" y="55"/>
                    <a:pt x="2" y="71"/>
                  </a:cubicBezTo>
                  <a:cubicBezTo>
                    <a:pt x="1" y="87"/>
                    <a:pt x="0" y="104"/>
                    <a:pt x="0" y="120"/>
                  </a:cubicBezTo>
                  <a:cubicBezTo>
                    <a:pt x="0" y="139"/>
                    <a:pt x="1" y="158"/>
                    <a:pt x="3" y="177"/>
                  </a:cubicBezTo>
                  <a:cubicBezTo>
                    <a:pt x="5" y="196"/>
                    <a:pt x="8" y="212"/>
                    <a:pt x="13" y="220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5" y="212"/>
                    <a:pt x="18" y="206"/>
                    <a:pt x="24" y="201"/>
                  </a:cubicBezTo>
                  <a:cubicBezTo>
                    <a:pt x="29" y="195"/>
                    <a:pt x="35" y="192"/>
                    <a:pt x="44" y="192"/>
                  </a:cubicBezTo>
                  <a:cubicBezTo>
                    <a:pt x="52" y="192"/>
                    <a:pt x="60" y="194"/>
                    <a:pt x="66" y="198"/>
                  </a:cubicBezTo>
                  <a:cubicBezTo>
                    <a:pt x="73" y="202"/>
                    <a:pt x="77" y="205"/>
                    <a:pt x="80" y="207"/>
                  </a:cubicBezTo>
                  <a:cubicBezTo>
                    <a:pt x="84" y="196"/>
                    <a:pt x="86" y="183"/>
                    <a:pt x="88" y="168"/>
                  </a:cubicBezTo>
                  <a:cubicBezTo>
                    <a:pt x="89" y="153"/>
                    <a:pt x="90" y="137"/>
                    <a:pt x="90" y="120"/>
                  </a:cubicBezTo>
                  <a:cubicBezTo>
                    <a:pt x="90" y="100"/>
                    <a:pt x="89" y="83"/>
                    <a:pt x="88" y="68"/>
                  </a:cubicBezTo>
                  <a:cubicBezTo>
                    <a:pt x="86" y="54"/>
                    <a:pt x="83" y="39"/>
                    <a:pt x="7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925638" y="1752600"/>
              <a:ext cx="2767013" cy="3165475"/>
            </a:xfrm>
            <a:custGeom>
              <a:avLst/>
              <a:gdLst>
                <a:gd name="T0" fmla="*/ 650 w 736"/>
                <a:gd name="T1" fmla="*/ 0 h 842"/>
                <a:gd name="T2" fmla="*/ 93 w 736"/>
                <a:gd name="T3" fmla="*/ 0 h 842"/>
                <a:gd name="T4" fmla="*/ 0 w 736"/>
                <a:gd name="T5" fmla="*/ 90 h 842"/>
                <a:gd name="T6" fmla="*/ 0 w 736"/>
                <a:gd name="T7" fmla="*/ 572 h 842"/>
                <a:gd name="T8" fmla="*/ 93 w 736"/>
                <a:gd name="T9" fmla="*/ 660 h 842"/>
                <a:gd name="T10" fmla="*/ 144 w 736"/>
                <a:gd name="T11" fmla="*/ 660 h 842"/>
                <a:gd name="T12" fmla="*/ 168 w 736"/>
                <a:gd name="T13" fmla="*/ 660 h 842"/>
                <a:gd name="T14" fmla="*/ 145 w 736"/>
                <a:gd name="T15" fmla="*/ 842 h 842"/>
                <a:gd name="T16" fmla="*/ 336 w 736"/>
                <a:gd name="T17" fmla="*/ 660 h 842"/>
                <a:gd name="T18" fmla="*/ 650 w 736"/>
                <a:gd name="T19" fmla="*/ 660 h 842"/>
                <a:gd name="T20" fmla="*/ 736 w 736"/>
                <a:gd name="T21" fmla="*/ 572 h 842"/>
                <a:gd name="T22" fmla="*/ 736 w 736"/>
                <a:gd name="T23" fmla="*/ 90 h 842"/>
                <a:gd name="T24" fmla="*/ 650 w 736"/>
                <a:gd name="T25" fmla="*/ 0 h 842"/>
                <a:gd name="T26" fmla="*/ 512 w 736"/>
                <a:gd name="T27" fmla="*/ 410 h 842"/>
                <a:gd name="T28" fmla="*/ 494 w 736"/>
                <a:gd name="T29" fmla="*/ 467 h 842"/>
                <a:gd name="T30" fmla="*/ 446 w 736"/>
                <a:gd name="T31" fmla="*/ 490 h 842"/>
                <a:gd name="T32" fmla="*/ 405 w 736"/>
                <a:gd name="T33" fmla="*/ 475 h 842"/>
                <a:gd name="T34" fmla="*/ 381 w 736"/>
                <a:gd name="T35" fmla="*/ 437 h 842"/>
                <a:gd name="T36" fmla="*/ 373 w 736"/>
                <a:gd name="T37" fmla="*/ 438 h 842"/>
                <a:gd name="T38" fmla="*/ 365 w 736"/>
                <a:gd name="T39" fmla="*/ 439 h 842"/>
                <a:gd name="T40" fmla="*/ 268 w 736"/>
                <a:gd name="T41" fmla="*/ 403 h 842"/>
                <a:gd name="T42" fmla="*/ 229 w 736"/>
                <a:gd name="T43" fmla="*/ 313 h 842"/>
                <a:gd name="T44" fmla="*/ 269 w 736"/>
                <a:gd name="T45" fmla="*/ 221 h 842"/>
                <a:gd name="T46" fmla="*/ 365 w 736"/>
                <a:gd name="T47" fmla="*/ 186 h 842"/>
                <a:gd name="T48" fmla="*/ 461 w 736"/>
                <a:gd name="T49" fmla="*/ 222 h 842"/>
                <a:gd name="T50" fmla="*/ 502 w 736"/>
                <a:gd name="T51" fmla="*/ 313 h 842"/>
                <a:gd name="T52" fmla="*/ 485 w 736"/>
                <a:gd name="T53" fmla="*/ 372 h 842"/>
                <a:gd name="T54" fmla="*/ 440 w 736"/>
                <a:gd name="T55" fmla="*/ 416 h 842"/>
                <a:gd name="T56" fmla="*/ 454 w 736"/>
                <a:gd name="T57" fmla="*/ 422 h 842"/>
                <a:gd name="T58" fmla="*/ 470 w 736"/>
                <a:gd name="T59" fmla="*/ 424 h 842"/>
                <a:gd name="T60" fmla="*/ 499 w 736"/>
                <a:gd name="T61" fmla="*/ 414 h 842"/>
                <a:gd name="T62" fmla="*/ 509 w 736"/>
                <a:gd name="T63" fmla="*/ 384 h 842"/>
                <a:gd name="T64" fmla="*/ 512 w 736"/>
                <a:gd name="T65" fmla="*/ 384 h 842"/>
                <a:gd name="T66" fmla="*/ 512 w 736"/>
                <a:gd name="T67" fmla="*/ 41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6" h="842">
                  <a:moveTo>
                    <a:pt x="65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4" y="0"/>
                    <a:pt x="0" y="41"/>
                    <a:pt x="0" y="9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621"/>
                    <a:pt x="44" y="660"/>
                    <a:pt x="93" y="660"/>
                  </a:cubicBezTo>
                  <a:cubicBezTo>
                    <a:pt x="144" y="660"/>
                    <a:pt x="144" y="660"/>
                    <a:pt x="144" y="660"/>
                  </a:cubicBezTo>
                  <a:cubicBezTo>
                    <a:pt x="168" y="660"/>
                    <a:pt x="168" y="660"/>
                    <a:pt x="168" y="660"/>
                  </a:cubicBezTo>
                  <a:cubicBezTo>
                    <a:pt x="164" y="768"/>
                    <a:pt x="145" y="842"/>
                    <a:pt x="145" y="842"/>
                  </a:cubicBezTo>
                  <a:cubicBezTo>
                    <a:pt x="182" y="800"/>
                    <a:pt x="292" y="700"/>
                    <a:pt x="336" y="660"/>
                  </a:cubicBezTo>
                  <a:cubicBezTo>
                    <a:pt x="650" y="660"/>
                    <a:pt x="650" y="660"/>
                    <a:pt x="650" y="660"/>
                  </a:cubicBezTo>
                  <a:cubicBezTo>
                    <a:pt x="699" y="660"/>
                    <a:pt x="736" y="621"/>
                    <a:pt x="736" y="572"/>
                  </a:cubicBezTo>
                  <a:cubicBezTo>
                    <a:pt x="736" y="90"/>
                    <a:pt x="736" y="90"/>
                    <a:pt x="736" y="90"/>
                  </a:cubicBezTo>
                  <a:cubicBezTo>
                    <a:pt x="736" y="41"/>
                    <a:pt x="699" y="0"/>
                    <a:pt x="650" y="0"/>
                  </a:cubicBezTo>
                  <a:close/>
                  <a:moveTo>
                    <a:pt x="512" y="410"/>
                  </a:moveTo>
                  <a:cubicBezTo>
                    <a:pt x="512" y="434"/>
                    <a:pt x="507" y="453"/>
                    <a:pt x="494" y="467"/>
                  </a:cubicBezTo>
                  <a:cubicBezTo>
                    <a:pt x="482" y="482"/>
                    <a:pt x="466" y="490"/>
                    <a:pt x="446" y="490"/>
                  </a:cubicBezTo>
                  <a:cubicBezTo>
                    <a:pt x="430" y="490"/>
                    <a:pt x="416" y="485"/>
                    <a:pt x="405" y="475"/>
                  </a:cubicBezTo>
                  <a:cubicBezTo>
                    <a:pt x="394" y="465"/>
                    <a:pt x="386" y="453"/>
                    <a:pt x="381" y="437"/>
                  </a:cubicBezTo>
                  <a:cubicBezTo>
                    <a:pt x="378" y="438"/>
                    <a:pt x="376" y="438"/>
                    <a:pt x="373" y="438"/>
                  </a:cubicBezTo>
                  <a:cubicBezTo>
                    <a:pt x="370" y="439"/>
                    <a:pt x="367" y="439"/>
                    <a:pt x="365" y="439"/>
                  </a:cubicBezTo>
                  <a:cubicBezTo>
                    <a:pt x="326" y="439"/>
                    <a:pt x="294" y="427"/>
                    <a:pt x="268" y="403"/>
                  </a:cubicBezTo>
                  <a:cubicBezTo>
                    <a:pt x="242" y="379"/>
                    <a:pt x="229" y="349"/>
                    <a:pt x="229" y="313"/>
                  </a:cubicBezTo>
                  <a:cubicBezTo>
                    <a:pt x="229" y="275"/>
                    <a:pt x="242" y="244"/>
                    <a:pt x="269" y="221"/>
                  </a:cubicBezTo>
                  <a:cubicBezTo>
                    <a:pt x="296" y="197"/>
                    <a:pt x="328" y="186"/>
                    <a:pt x="365" y="186"/>
                  </a:cubicBezTo>
                  <a:cubicBezTo>
                    <a:pt x="402" y="186"/>
                    <a:pt x="434" y="198"/>
                    <a:pt x="461" y="222"/>
                  </a:cubicBezTo>
                  <a:cubicBezTo>
                    <a:pt x="489" y="246"/>
                    <a:pt x="502" y="276"/>
                    <a:pt x="502" y="313"/>
                  </a:cubicBezTo>
                  <a:cubicBezTo>
                    <a:pt x="502" y="334"/>
                    <a:pt x="496" y="354"/>
                    <a:pt x="485" y="372"/>
                  </a:cubicBezTo>
                  <a:cubicBezTo>
                    <a:pt x="473" y="390"/>
                    <a:pt x="458" y="405"/>
                    <a:pt x="440" y="416"/>
                  </a:cubicBezTo>
                  <a:cubicBezTo>
                    <a:pt x="444" y="418"/>
                    <a:pt x="448" y="420"/>
                    <a:pt x="454" y="422"/>
                  </a:cubicBezTo>
                  <a:cubicBezTo>
                    <a:pt x="459" y="423"/>
                    <a:pt x="465" y="424"/>
                    <a:pt x="470" y="424"/>
                  </a:cubicBezTo>
                  <a:cubicBezTo>
                    <a:pt x="482" y="424"/>
                    <a:pt x="492" y="420"/>
                    <a:pt x="499" y="414"/>
                  </a:cubicBezTo>
                  <a:cubicBezTo>
                    <a:pt x="505" y="408"/>
                    <a:pt x="509" y="400"/>
                    <a:pt x="509" y="384"/>
                  </a:cubicBezTo>
                  <a:cubicBezTo>
                    <a:pt x="512" y="384"/>
                    <a:pt x="512" y="384"/>
                    <a:pt x="512" y="384"/>
                  </a:cubicBezTo>
                  <a:lnTo>
                    <a:pt x="512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00702" y="2428875"/>
            <a:ext cx="3141663" cy="3651250"/>
            <a:chOff x="4076701" y="2428875"/>
            <a:chExt cx="3141663" cy="3651250"/>
          </a:xfrm>
          <a:solidFill>
            <a:schemeClr val="accent5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484813" y="3414713"/>
              <a:ext cx="357188" cy="519113"/>
            </a:xfrm>
            <a:custGeom>
              <a:avLst/>
              <a:gdLst>
                <a:gd name="T0" fmla="*/ 54 w 95"/>
                <a:gd name="T1" fmla="*/ 0 h 138"/>
                <a:gd name="T2" fmla="*/ 48 w 95"/>
                <a:gd name="T3" fmla="*/ 7 h 138"/>
                <a:gd name="T4" fmla="*/ 0 w 95"/>
                <a:gd name="T5" fmla="*/ 138 h 138"/>
                <a:gd name="T6" fmla="*/ 95 w 95"/>
                <a:gd name="T7" fmla="*/ 138 h 138"/>
                <a:gd name="T8" fmla="*/ 59 w 95"/>
                <a:gd name="T9" fmla="*/ 11 h 138"/>
                <a:gd name="T10" fmla="*/ 54 w 95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38">
                  <a:moveTo>
                    <a:pt x="54" y="0"/>
                  </a:moveTo>
                  <a:cubicBezTo>
                    <a:pt x="51" y="0"/>
                    <a:pt x="50" y="2"/>
                    <a:pt x="48" y="7"/>
                  </a:cubicBezTo>
                  <a:cubicBezTo>
                    <a:pt x="46" y="13"/>
                    <a:pt x="4" y="130"/>
                    <a:pt x="0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1" y="126"/>
                    <a:pt x="63" y="23"/>
                    <a:pt x="59" y="11"/>
                  </a:cubicBezTo>
                  <a:cubicBezTo>
                    <a:pt x="57" y="3"/>
                    <a:pt x="56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076701" y="2428875"/>
              <a:ext cx="3141663" cy="3651250"/>
            </a:xfrm>
            <a:custGeom>
              <a:avLst/>
              <a:gdLst>
                <a:gd name="T0" fmla="*/ 751 w 836"/>
                <a:gd name="T1" fmla="*/ 0 h 971"/>
                <a:gd name="T2" fmla="*/ 188 w 836"/>
                <a:gd name="T3" fmla="*/ 0 h 971"/>
                <a:gd name="T4" fmla="*/ 188 w 836"/>
                <a:gd name="T5" fmla="*/ 392 h 971"/>
                <a:gd name="T6" fmla="*/ 78 w 836"/>
                <a:gd name="T7" fmla="*/ 504 h 971"/>
                <a:gd name="T8" fmla="*/ 0 w 836"/>
                <a:gd name="T9" fmla="*/ 504 h 971"/>
                <a:gd name="T10" fmla="*/ 0 w 836"/>
                <a:gd name="T11" fmla="*/ 682 h 971"/>
                <a:gd name="T12" fmla="*/ 92 w 836"/>
                <a:gd name="T13" fmla="*/ 772 h 971"/>
                <a:gd name="T14" fmla="*/ 349 w 836"/>
                <a:gd name="T15" fmla="*/ 772 h 971"/>
                <a:gd name="T16" fmla="*/ 388 w 836"/>
                <a:gd name="T17" fmla="*/ 772 h 971"/>
                <a:gd name="T18" fmla="*/ 704 w 836"/>
                <a:gd name="T19" fmla="*/ 958 h 971"/>
                <a:gd name="T20" fmla="*/ 660 w 836"/>
                <a:gd name="T21" fmla="*/ 772 h 971"/>
                <a:gd name="T22" fmla="*/ 751 w 836"/>
                <a:gd name="T23" fmla="*/ 772 h 971"/>
                <a:gd name="T24" fmla="*/ 836 w 836"/>
                <a:gd name="T25" fmla="*/ 682 h 971"/>
                <a:gd name="T26" fmla="*/ 836 w 836"/>
                <a:gd name="T27" fmla="*/ 88 h 971"/>
                <a:gd name="T28" fmla="*/ 751 w 836"/>
                <a:gd name="T29" fmla="*/ 0 h 971"/>
                <a:gd name="T30" fmla="*/ 628 w 836"/>
                <a:gd name="T31" fmla="*/ 538 h 971"/>
                <a:gd name="T32" fmla="*/ 628 w 836"/>
                <a:gd name="T33" fmla="*/ 548 h 971"/>
                <a:gd name="T34" fmla="*/ 624 w 836"/>
                <a:gd name="T35" fmla="*/ 554 h 971"/>
                <a:gd name="T36" fmla="*/ 544 w 836"/>
                <a:gd name="T37" fmla="*/ 552 h 971"/>
                <a:gd name="T38" fmla="*/ 476 w 836"/>
                <a:gd name="T39" fmla="*/ 554 h 971"/>
                <a:gd name="T40" fmla="*/ 468 w 836"/>
                <a:gd name="T41" fmla="*/ 548 h 971"/>
                <a:gd name="T42" fmla="*/ 468 w 836"/>
                <a:gd name="T43" fmla="*/ 538 h 971"/>
                <a:gd name="T44" fmla="*/ 476 w 836"/>
                <a:gd name="T45" fmla="*/ 532 h 971"/>
                <a:gd name="T46" fmla="*/ 489 w 836"/>
                <a:gd name="T47" fmla="*/ 532 h 971"/>
                <a:gd name="T48" fmla="*/ 504 w 836"/>
                <a:gd name="T49" fmla="*/ 515 h 971"/>
                <a:gd name="T50" fmla="*/ 475 w 836"/>
                <a:gd name="T51" fmla="*/ 420 h 971"/>
                <a:gd name="T52" fmla="*/ 369 w 836"/>
                <a:gd name="T53" fmla="*/ 420 h 971"/>
                <a:gd name="T54" fmla="*/ 342 w 836"/>
                <a:gd name="T55" fmla="*/ 511 h 971"/>
                <a:gd name="T56" fmla="*/ 360 w 836"/>
                <a:gd name="T57" fmla="*/ 532 h 971"/>
                <a:gd name="T58" fmla="*/ 377 w 836"/>
                <a:gd name="T59" fmla="*/ 532 h 971"/>
                <a:gd name="T60" fmla="*/ 380 w 836"/>
                <a:gd name="T61" fmla="*/ 538 h 971"/>
                <a:gd name="T62" fmla="*/ 380 w 836"/>
                <a:gd name="T63" fmla="*/ 549 h 971"/>
                <a:gd name="T64" fmla="*/ 377 w 836"/>
                <a:gd name="T65" fmla="*/ 554 h 971"/>
                <a:gd name="T66" fmla="*/ 313 w 836"/>
                <a:gd name="T67" fmla="*/ 552 h 971"/>
                <a:gd name="T68" fmla="*/ 262 w 836"/>
                <a:gd name="T69" fmla="*/ 554 h 971"/>
                <a:gd name="T70" fmla="*/ 260 w 836"/>
                <a:gd name="T71" fmla="*/ 548 h 971"/>
                <a:gd name="T72" fmla="*/ 260 w 836"/>
                <a:gd name="T73" fmla="*/ 538 h 971"/>
                <a:gd name="T74" fmla="*/ 260 w 836"/>
                <a:gd name="T75" fmla="*/ 532 h 971"/>
                <a:gd name="T76" fmla="*/ 273 w 836"/>
                <a:gd name="T77" fmla="*/ 532 h 971"/>
                <a:gd name="T78" fmla="*/ 290 w 836"/>
                <a:gd name="T79" fmla="*/ 527 h 971"/>
                <a:gd name="T80" fmla="*/ 407 w 836"/>
                <a:gd name="T81" fmla="*/ 226 h 971"/>
                <a:gd name="T82" fmla="*/ 407 w 836"/>
                <a:gd name="T83" fmla="*/ 226 h 971"/>
                <a:gd name="T84" fmla="*/ 412 w 836"/>
                <a:gd name="T85" fmla="*/ 223 h 971"/>
                <a:gd name="T86" fmla="*/ 465 w 836"/>
                <a:gd name="T87" fmla="*/ 199 h 971"/>
                <a:gd name="T88" fmla="*/ 472 w 836"/>
                <a:gd name="T89" fmla="*/ 195 h 971"/>
                <a:gd name="T90" fmla="*/ 477 w 836"/>
                <a:gd name="T91" fmla="*/ 203 h 971"/>
                <a:gd name="T92" fmla="*/ 533 w 836"/>
                <a:gd name="T93" fmla="*/ 372 h 971"/>
                <a:gd name="T94" fmla="*/ 582 w 836"/>
                <a:gd name="T95" fmla="*/ 511 h 971"/>
                <a:gd name="T96" fmla="*/ 610 w 836"/>
                <a:gd name="T97" fmla="*/ 532 h 971"/>
                <a:gd name="T98" fmla="*/ 626 w 836"/>
                <a:gd name="T99" fmla="*/ 532 h 971"/>
                <a:gd name="T100" fmla="*/ 628 w 836"/>
                <a:gd name="T101" fmla="*/ 538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6" h="971">
                  <a:moveTo>
                    <a:pt x="751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392"/>
                    <a:pt x="188" y="392"/>
                    <a:pt x="188" y="392"/>
                  </a:cubicBezTo>
                  <a:cubicBezTo>
                    <a:pt x="188" y="453"/>
                    <a:pt x="140" y="504"/>
                    <a:pt x="78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31"/>
                    <a:pt x="43" y="772"/>
                    <a:pt x="92" y="772"/>
                  </a:cubicBezTo>
                  <a:cubicBezTo>
                    <a:pt x="349" y="772"/>
                    <a:pt x="349" y="772"/>
                    <a:pt x="349" y="772"/>
                  </a:cubicBezTo>
                  <a:cubicBezTo>
                    <a:pt x="388" y="772"/>
                    <a:pt x="388" y="772"/>
                    <a:pt x="388" y="772"/>
                  </a:cubicBezTo>
                  <a:cubicBezTo>
                    <a:pt x="478" y="816"/>
                    <a:pt x="704" y="958"/>
                    <a:pt x="704" y="958"/>
                  </a:cubicBezTo>
                  <a:cubicBezTo>
                    <a:pt x="722" y="971"/>
                    <a:pt x="656" y="816"/>
                    <a:pt x="660" y="772"/>
                  </a:cubicBezTo>
                  <a:cubicBezTo>
                    <a:pt x="751" y="772"/>
                    <a:pt x="751" y="772"/>
                    <a:pt x="751" y="772"/>
                  </a:cubicBezTo>
                  <a:cubicBezTo>
                    <a:pt x="800" y="772"/>
                    <a:pt x="836" y="731"/>
                    <a:pt x="836" y="682"/>
                  </a:cubicBezTo>
                  <a:cubicBezTo>
                    <a:pt x="836" y="88"/>
                    <a:pt x="836" y="88"/>
                    <a:pt x="836" y="88"/>
                  </a:cubicBezTo>
                  <a:cubicBezTo>
                    <a:pt x="836" y="38"/>
                    <a:pt x="800" y="0"/>
                    <a:pt x="751" y="0"/>
                  </a:cubicBezTo>
                  <a:close/>
                  <a:moveTo>
                    <a:pt x="628" y="538"/>
                  </a:moveTo>
                  <a:cubicBezTo>
                    <a:pt x="628" y="548"/>
                    <a:pt x="628" y="548"/>
                    <a:pt x="628" y="548"/>
                  </a:cubicBezTo>
                  <a:cubicBezTo>
                    <a:pt x="628" y="550"/>
                    <a:pt x="628" y="554"/>
                    <a:pt x="624" y="554"/>
                  </a:cubicBezTo>
                  <a:cubicBezTo>
                    <a:pt x="615" y="554"/>
                    <a:pt x="605" y="552"/>
                    <a:pt x="544" y="552"/>
                  </a:cubicBezTo>
                  <a:cubicBezTo>
                    <a:pt x="504" y="552"/>
                    <a:pt x="485" y="554"/>
                    <a:pt x="476" y="554"/>
                  </a:cubicBezTo>
                  <a:cubicBezTo>
                    <a:pt x="471" y="554"/>
                    <a:pt x="468" y="551"/>
                    <a:pt x="468" y="548"/>
                  </a:cubicBezTo>
                  <a:cubicBezTo>
                    <a:pt x="468" y="538"/>
                    <a:pt x="468" y="538"/>
                    <a:pt x="468" y="538"/>
                  </a:cubicBezTo>
                  <a:cubicBezTo>
                    <a:pt x="468" y="536"/>
                    <a:pt x="473" y="532"/>
                    <a:pt x="476" y="532"/>
                  </a:cubicBezTo>
                  <a:cubicBezTo>
                    <a:pt x="489" y="532"/>
                    <a:pt x="489" y="532"/>
                    <a:pt x="489" y="532"/>
                  </a:cubicBezTo>
                  <a:cubicBezTo>
                    <a:pt x="502" y="532"/>
                    <a:pt x="506" y="528"/>
                    <a:pt x="504" y="515"/>
                  </a:cubicBezTo>
                  <a:cubicBezTo>
                    <a:pt x="499" y="498"/>
                    <a:pt x="480" y="440"/>
                    <a:pt x="475" y="420"/>
                  </a:cubicBezTo>
                  <a:cubicBezTo>
                    <a:pt x="369" y="420"/>
                    <a:pt x="369" y="420"/>
                    <a:pt x="369" y="420"/>
                  </a:cubicBezTo>
                  <a:cubicBezTo>
                    <a:pt x="365" y="436"/>
                    <a:pt x="342" y="495"/>
                    <a:pt x="342" y="511"/>
                  </a:cubicBezTo>
                  <a:cubicBezTo>
                    <a:pt x="342" y="521"/>
                    <a:pt x="346" y="532"/>
                    <a:pt x="360" y="532"/>
                  </a:cubicBezTo>
                  <a:cubicBezTo>
                    <a:pt x="377" y="532"/>
                    <a:pt x="377" y="532"/>
                    <a:pt x="377" y="532"/>
                  </a:cubicBezTo>
                  <a:cubicBezTo>
                    <a:pt x="382" y="532"/>
                    <a:pt x="380" y="536"/>
                    <a:pt x="380" y="538"/>
                  </a:cubicBezTo>
                  <a:cubicBezTo>
                    <a:pt x="380" y="549"/>
                    <a:pt x="380" y="549"/>
                    <a:pt x="380" y="549"/>
                  </a:cubicBezTo>
                  <a:cubicBezTo>
                    <a:pt x="380" y="552"/>
                    <a:pt x="381" y="554"/>
                    <a:pt x="377" y="554"/>
                  </a:cubicBezTo>
                  <a:cubicBezTo>
                    <a:pt x="371" y="554"/>
                    <a:pt x="352" y="552"/>
                    <a:pt x="313" y="552"/>
                  </a:cubicBezTo>
                  <a:cubicBezTo>
                    <a:pt x="278" y="552"/>
                    <a:pt x="268" y="554"/>
                    <a:pt x="262" y="554"/>
                  </a:cubicBezTo>
                  <a:cubicBezTo>
                    <a:pt x="259" y="554"/>
                    <a:pt x="260" y="551"/>
                    <a:pt x="260" y="548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0" y="536"/>
                    <a:pt x="257" y="532"/>
                    <a:pt x="260" y="532"/>
                  </a:cubicBezTo>
                  <a:cubicBezTo>
                    <a:pt x="273" y="532"/>
                    <a:pt x="273" y="532"/>
                    <a:pt x="273" y="532"/>
                  </a:cubicBezTo>
                  <a:cubicBezTo>
                    <a:pt x="279" y="532"/>
                    <a:pt x="284" y="531"/>
                    <a:pt x="290" y="527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408" y="225"/>
                    <a:pt x="409" y="224"/>
                    <a:pt x="412" y="223"/>
                  </a:cubicBezTo>
                  <a:cubicBezTo>
                    <a:pt x="465" y="199"/>
                    <a:pt x="412" y="223"/>
                    <a:pt x="465" y="199"/>
                  </a:cubicBezTo>
                  <a:cubicBezTo>
                    <a:pt x="468" y="197"/>
                    <a:pt x="469" y="195"/>
                    <a:pt x="472" y="195"/>
                  </a:cubicBezTo>
                  <a:cubicBezTo>
                    <a:pt x="475" y="195"/>
                    <a:pt x="476" y="198"/>
                    <a:pt x="477" y="203"/>
                  </a:cubicBezTo>
                  <a:cubicBezTo>
                    <a:pt x="486" y="233"/>
                    <a:pt x="524" y="341"/>
                    <a:pt x="533" y="372"/>
                  </a:cubicBezTo>
                  <a:cubicBezTo>
                    <a:pt x="544" y="409"/>
                    <a:pt x="575" y="498"/>
                    <a:pt x="582" y="511"/>
                  </a:cubicBezTo>
                  <a:cubicBezTo>
                    <a:pt x="590" y="527"/>
                    <a:pt x="603" y="532"/>
                    <a:pt x="610" y="532"/>
                  </a:cubicBezTo>
                  <a:cubicBezTo>
                    <a:pt x="626" y="532"/>
                    <a:pt x="626" y="532"/>
                    <a:pt x="626" y="532"/>
                  </a:cubicBezTo>
                  <a:cubicBezTo>
                    <a:pt x="629" y="532"/>
                    <a:pt x="628" y="536"/>
                    <a:pt x="628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9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 of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54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constantly are bombarded by messages about</a:t>
            </a:r>
          </a:p>
          <a:p>
            <a:pPr marL="457200" indent="0">
              <a:buNone/>
            </a:pPr>
            <a:r>
              <a:rPr lang="en-US" sz="2000" i="1" dirty="0"/>
              <a:t>What we should do or consume…</a:t>
            </a:r>
          </a:p>
          <a:p>
            <a:pPr marL="457200" indent="0">
              <a:buNone/>
            </a:pPr>
            <a:r>
              <a:rPr lang="en-US" sz="2000" i="1" dirty="0"/>
              <a:t>What we should stop doing or consuming…</a:t>
            </a:r>
          </a:p>
          <a:p>
            <a:pPr marL="457200" indent="0">
              <a:buNone/>
            </a:pPr>
            <a:r>
              <a:rPr lang="en-US" sz="2000" i="1" dirty="0"/>
              <a:t>How we can contribute to stopping climate from destroying our way of life…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People have opted for many things, including:</a:t>
            </a:r>
          </a:p>
          <a:p>
            <a:pPr lvl="1"/>
            <a:r>
              <a:rPr lang="en-US" dirty="0"/>
              <a:t>Not travelling by airplane</a:t>
            </a:r>
          </a:p>
          <a:p>
            <a:pPr lvl="1"/>
            <a:r>
              <a:rPr lang="en-US" dirty="0"/>
              <a:t>Buying a so-called “zero emissions vehicle”</a:t>
            </a:r>
          </a:p>
          <a:p>
            <a:pPr lvl="1"/>
            <a:r>
              <a:rPr lang="en-US" dirty="0"/>
              <a:t>Recycling everything at home</a:t>
            </a:r>
          </a:p>
          <a:p>
            <a:pPr lvl="1"/>
            <a:r>
              <a:rPr lang="en-US" dirty="0"/>
              <a:t>Shopping less at Amazon to avoid vehicle emissions</a:t>
            </a:r>
          </a:p>
          <a:p>
            <a:pPr lvl="1"/>
            <a:r>
              <a:rPr lang="en-US" dirty="0"/>
              <a:t>Using vegan leather</a:t>
            </a:r>
          </a:p>
        </p:txBody>
      </p:sp>
      <p:pic>
        <p:nvPicPr>
          <p:cNvPr id="1026" name="Picture 2" descr="Lake, Boat, Water, Sailing Boat">
            <a:extLst>
              <a:ext uri="{FF2B5EF4-FFF2-40B4-BE49-F238E27FC236}">
                <a16:creationId xmlns:a16="http://schemas.microsoft.com/office/drawing/2014/main" id="{90612789-B73A-43E7-9267-4066E1D5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447800"/>
            <a:ext cx="2045298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la, Car, Road, White Car, Vehicle">
            <a:extLst>
              <a:ext uri="{FF2B5EF4-FFF2-40B4-BE49-F238E27FC236}">
                <a16:creationId xmlns:a16="http://schemas.microsoft.com/office/drawing/2014/main" id="{4E578344-8EAF-4BAC-8AFF-C05C9368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73" y="2399164"/>
            <a:ext cx="2437448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cycle, Reuse, Recycling, Recyclable">
            <a:extLst>
              <a:ext uri="{FF2B5EF4-FFF2-40B4-BE49-F238E27FC236}">
                <a16:creationId xmlns:a16="http://schemas.microsoft.com/office/drawing/2014/main" id="{24AFE4CD-E735-45A7-88D1-BA22C4A0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40" y="3200400"/>
            <a:ext cx="1827455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on, App, Background, Business, Buy">
            <a:extLst>
              <a:ext uri="{FF2B5EF4-FFF2-40B4-BE49-F238E27FC236}">
                <a16:creationId xmlns:a16="http://schemas.microsoft.com/office/drawing/2014/main" id="{3AD230CF-D728-4B89-9E0F-3E3D362F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21" y="4068764"/>
            <a:ext cx="2436607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istockphoto.com/photos/pieces-of-synthetic-leather-for-sale-in-the-fashion-accessories-picture-id673432336?b=1&amp;k=20&amp;m=673432336&amp;s=170667a&amp;w=0&amp;h=ZvWJfV0BdUPxZgUX-xacnfVuUBg23EE8FU2PWbxU9iE=">
            <a:extLst>
              <a:ext uri="{FF2B5EF4-FFF2-40B4-BE49-F238E27FC236}">
                <a16:creationId xmlns:a16="http://schemas.microsoft.com/office/drawing/2014/main" id="{77367EA7-1312-4D89-9160-8C614B00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426" y="4873400"/>
            <a:ext cx="2100390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Who has heard of the term “Carbon Intensity”?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knows what “CO</a:t>
            </a:r>
            <a:r>
              <a:rPr lang="en-US" baseline="-25000" dirty="0"/>
              <a:t>2</a:t>
            </a:r>
            <a:r>
              <a:rPr lang="en-US" dirty="0"/>
              <a:t>e” emissions 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</a:t>
            </a:r>
            <a:r>
              <a:rPr lang="en-US" baseline="-25000" dirty="0"/>
              <a:t>2</a:t>
            </a:r>
            <a:r>
              <a:rPr lang="en-US" dirty="0"/>
              <a:t>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“Carbon dioxide equivalent”</a:t>
            </a:r>
          </a:p>
          <a:p>
            <a:r>
              <a:rPr lang="en-US" dirty="0"/>
              <a:t>Can be synonymous with “greenhouse gas emissions”</a:t>
            </a:r>
          </a:p>
          <a:p>
            <a:r>
              <a:rPr lang="en-US" dirty="0"/>
              <a:t>Total representation of greenhouse gas emissions, on a normalized basis</a:t>
            </a:r>
          </a:p>
          <a:p>
            <a:pPr lvl="1"/>
            <a:r>
              <a:rPr lang="en-US" dirty="0"/>
              <a:t>Each greenhouse gas has a global warming potential (GWP) that is determined by the regulatory agency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e is the sum of emissions of each greenhouse gas multiplied by its GWP</a:t>
            </a:r>
          </a:p>
        </p:txBody>
      </p:sp>
    </p:spTree>
    <p:extLst>
      <p:ext uri="{BB962C8B-B14F-4D97-AF65-F5344CB8AC3E}">
        <p14:creationId xmlns:p14="http://schemas.microsoft.com/office/powerpoint/2010/main" val="40679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</a:t>
            </a:r>
            <a:r>
              <a:rPr lang="en-US" baseline="-25000" dirty="0"/>
              <a:t>2</a:t>
            </a:r>
            <a:r>
              <a:rPr lang="en-US" dirty="0"/>
              <a:t>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886CD6-9E64-45AC-95DC-1F4DD9BE34E0}"/>
                  </a:ext>
                </a:extLst>
              </p:cNvPr>
              <p:cNvSpPr txBox="1"/>
              <p:nvPr/>
            </p:nvSpPr>
            <p:spPr>
              <a:xfrm>
                <a:off x="574624" y="1828800"/>
                <a:ext cx="5749976" cy="1512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𝐺𝐻𝐺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𝐺𝑊𝑃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886CD6-9E64-45AC-95DC-1F4DD9BE3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4" y="1828800"/>
                <a:ext cx="5749976" cy="1512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BEDB70-D855-4846-8202-42E48D5CA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39452"/>
              </p:ext>
            </p:extLst>
          </p:nvPr>
        </p:nvGraphicFramePr>
        <p:xfrm>
          <a:off x="6781800" y="1600200"/>
          <a:ext cx="3952240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391830969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53465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Global Warming</a:t>
                      </a:r>
                    </a:p>
                    <a:p>
                      <a:pPr algn="ctr"/>
                      <a:r>
                        <a:rPr lang="en-US" sz="1600" dirty="0"/>
                        <a:t>Potential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Carbon dioxide (CO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8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Methane (CH</a:t>
                      </a:r>
                      <a:r>
                        <a:rPr lang="en-US" sz="1600" baseline="-25000" dirty="0"/>
                        <a:t>4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75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Nitrous oxide (N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320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C59148-0B88-4494-B012-BB914FDB1052}"/>
              </a:ext>
            </a:extLst>
          </p:cNvPr>
          <p:cNvSpPr txBox="1"/>
          <p:nvPr/>
        </p:nvSpPr>
        <p:spPr>
          <a:xfrm>
            <a:off x="6713111" y="3367314"/>
            <a:ext cx="2493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From EPA, 40 CFR 98, Table A-1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835D6B-DB43-446A-954D-63191634DA5B}"/>
              </a:ext>
            </a:extLst>
          </p:cNvPr>
          <p:cNvGrpSpPr/>
          <p:nvPr/>
        </p:nvGrpSpPr>
        <p:grpSpPr>
          <a:xfrm>
            <a:off x="3200400" y="4212819"/>
            <a:ext cx="6792880" cy="1320031"/>
            <a:chOff x="1889168" y="4955765"/>
            <a:chExt cx="6792880" cy="1320031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DBA59C4-928A-414A-96C9-D70D0BC839E7}"/>
                </a:ext>
              </a:extLst>
            </p:cNvPr>
            <p:cNvSpPr/>
            <p:nvPr/>
          </p:nvSpPr>
          <p:spPr>
            <a:xfrm>
              <a:off x="1889168" y="5232972"/>
              <a:ext cx="765618" cy="765618"/>
            </a:xfrm>
            <a:custGeom>
              <a:avLst/>
              <a:gdLst>
                <a:gd name="connsiteX0" fmla="*/ 101483 w 765618"/>
                <a:gd name="connsiteY0" fmla="*/ 292772 h 765618"/>
                <a:gd name="connsiteX1" fmla="*/ 292772 w 765618"/>
                <a:gd name="connsiteY1" fmla="*/ 292772 h 765618"/>
                <a:gd name="connsiteX2" fmla="*/ 292772 w 765618"/>
                <a:gd name="connsiteY2" fmla="*/ 101483 h 765618"/>
                <a:gd name="connsiteX3" fmla="*/ 472846 w 765618"/>
                <a:gd name="connsiteY3" fmla="*/ 101483 h 765618"/>
                <a:gd name="connsiteX4" fmla="*/ 472846 w 765618"/>
                <a:gd name="connsiteY4" fmla="*/ 292772 h 765618"/>
                <a:gd name="connsiteX5" fmla="*/ 664135 w 765618"/>
                <a:gd name="connsiteY5" fmla="*/ 292772 h 765618"/>
                <a:gd name="connsiteX6" fmla="*/ 664135 w 765618"/>
                <a:gd name="connsiteY6" fmla="*/ 472846 h 765618"/>
                <a:gd name="connsiteX7" fmla="*/ 472846 w 765618"/>
                <a:gd name="connsiteY7" fmla="*/ 472846 h 765618"/>
                <a:gd name="connsiteX8" fmla="*/ 472846 w 765618"/>
                <a:gd name="connsiteY8" fmla="*/ 664135 h 765618"/>
                <a:gd name="connsiteX9" fmla="*/ 292772 w 765618"/>
                <a:gd name="connsiteY9" fmla="*/ 664135 h 765618"/>
                <a:gd name="connsiteX10" fmla="*/ 292772 w 765618"/>
                <a:gd name="connsiteY10" fmla="*/ 472846 h 765618"/>
                <a:gd name="connsiteX11" fmla="*/ 101483 w 765618"/>
                <a:gd name="connsiteY11" fmla="*/ 472846 h 765618"/>
                <a:gd name="connsiteX12" fmla="*/ 101483 w 765618"/>
                <a:gd name="connsiteY12" fmla="*/ 292772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618" h="765618">
                  <a:moveTo>
                    <a:pt x="101483" y="292772"/>
                  </a:moveTo>
                  <a:lnTo>
                    <a:pt x="292772" y="292772"/>
                  </a:lnTo>
                  <a:lnTo>
                    <a:pt x="292772" y="101483"/>
                  </a:lnTo>
                  <a:lnTo>
                    <a:pt x="472846" y="101483"/>
                  </a:lnTo>
                  <a:lnTo>
                    <a:pt x="472846" y="292772"/>
                  </a:lnTo>
                  <a:lnTo>
                    <a:pt x="664135" y="292772"/>
                  </a:lnTo>
                  <a:lnTo>
                    <a:pt x="664135" y="472846"/>
                  </a:lnTo>
                  <a:lnTo>
                    <a:pt x="472846" y="472846"/>
                  </a:lnTo>
                  <a:lnTo>
                    <a:pt x="472846" y="664135"/>
                  </a:lnTo>
                  <a:lnTo>
                    <a:pt x="292772" y="664135"/>
                  </a:lnTo>
                  <a:lnTo>
                    <a:pt x="292772" y="472846"/>
                  </a:lnTo>
                  <a:lnTo>
                    <a:pt x="101483" y="472846"/>
                  </a:lnTo>
                  <a:lnTo>
                    <a:pt x="101483" y="29277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292772" rIns="101483" bIns="2927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BD981B2-4737-4836-BA0D-76EB7708CCD8}"/>
                </a:ext>
              </a:extLst>
            </p:cNvPr>
            <p:cNvSpPr/>
            <p:nvPr/>
          </p:nvSpPr>
          <p:spPr>
            <a:xfrm>
              <a:off x="4189190" y="5232972"/>
              <a:ext cx="765618" cy="765618"/>
            </a:xfrm>
            <a:custGeom>
              <a:avLst/>
              <a:gdLst>
                <a:gd name="connsiteX0" fmla="*/ 101483 w 765618"/>
                <a:gd name="connsiteY0" fmla="*/ 292772 h 765618"/>
                <a:gd name="connsiteX1" fmla="*/ 292772 w 765618"/>
                <a:gd name="connsiteY1" fmla="*/ 292772 h 765618"/>
                <a:gd name="connsiteX2" fmla="*/ 292772 w 765618"/>
                <a:gd name="connsiteY2" fmla="*/ 101483 h 765618"/>
                <a:gd name="connsiteX3" fmla="*/ 472846 w 765618"/>
                <a:gd name="connsiteY3" fmla="*/ 101483 h 765618"/>
                <a:gd name="connsiteX4" fmla="*/ 472846 w 765618"/>
                <a:gd name="connsiteY4" fmla="*/ 292772 h 765618"/>
                <a:gd name="connsiteX5" fmla="*/ 664135 w 765618"/>
                <a:gd name="connsiteY5" fmla="*/ 292772 h 765618"/>
                <a:gd name="connsiteX6" fmla="*/ 664135 w 765618"/>
                <a:gd name="connsiteY6" fmla="*/ 472846 h 765618"/>
                <a:gd name="connsiteX7" fmla="*/ 472846 w 765618"/>
                <a:gd name="connsiteY7" fmla="*/ 472846 h 765618"/>
                <a:gd name="connsiteX8" fmla="*/ 472846 w 765618"/>
                <a:gd name="connsiteY8" fmla="*/ 664135 h 765618"/>
                <a:gd name="connsiteX9" fmla="*/ 292772 w 765618"/>
                <a:gd name="connsiteY9" fmla="*/ 664135 h 765618"/>
                <a:gd name="connsiteX10" fmla="*/ 292772 w 765618"/>
                <a:gd name="connsiteY10" fmla="*/ 472846 h 765618"/>
                <a:gd name="connsiteX11" fmla="*/ 101483 w 765618"/>
                <a:gd name="connsiteY11" fmla="*/ 472846 h 765618"/>
                <a:gd name="connsiteX12" fmla="*/ 101483 w 765618"/>
                <a:gd name="connsiteY12" fmla="*/ 292772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618" h="765618">
                  <a:moveTo>
                    <a:pt x="101483" y="292772"/>
                  </a:moveTo>
                  <a:lnTo>
                    <a:pt x="292772" y="292772"/>
                  </a:lnTo>
                  <a:lnTo>
                    <a:pt x="292772" y="101483"/>
                  </a:lnTo>
                  <a:lnTo>
                    <a:pt x="472846" y="101483"/>
                  </a:lnTo>
                  <a:lnTo>
                    <a:pt x="472846" y="292772"/>
                  </a:lnTo>
                  <a:lnTo>
                    <a:pt x="664135" y="292772"/>
                  </a:lnTo>
                  <a:lnTo>
                    <a:pt x="664135" y="472846"/>
                  </a:lnTo>
                  <a:lnTo>
                    <a:pt x="472846" y="472846"/>
                  </a:lnTo>
                  <a:lnTo>
                    <a:pt x="472846" y="664135"/>
                  </a:lnTo>
                  <a:lnTo>
                    <a:pt x="292772" y="664135"/>
                  </a:lnTo>
                  <a:lnTo>
                    <a:pt x="292772" y="472846"/>
                  </a:lnTo>
                  <a:lnTo>
                    <a:pt x="101483" y="472846"/>
                  </a:lnTo>
                  <a:lnTo>
                    <a:pt x="101483" y="29277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292772" rIns="101483" bIns="2927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BA569CD-F3B4-4F83-8C02-3D75A05861E0}"/>
                </a:ext>
              </a:extLst>
            </p:cNvPr>
            <p:cNvSpPr/>
            <p:nvPr/>
          </p:nvSpPr>
          <p:spPr>
            <a:xfrm>
              <a:off x="6489213" y="5232972"/>
              <a:ext cx="765618" cy="765618"/>
            </a:xfrm>
            <a:custGeom>
              <a:avLst/>
              <a:gdLst>
                <a:gd name="connsiteX0" fmla="*/ 101483 w 765618"/>
                <a:gd name="connsiteY0" fmla="*/ 157717 h 765618"/>
                <a:gd name="connsiteX1" fmla="*/ 664135 w 765618"/>
                <a:gd name="connsiteY1" fmla="*/ 157717 h 765618"/>
                <a:gd name="connsiteX2" fmla="*/ 664135 w 765618"/>
                <a:gd name="connsiteY2" fmla="*/ 337791 h 765618"/>
                <a:gd name="connsiteX3" fmla="*/ 101483 w 765618"/>
                <a:gd name="connsiteY3" fmla="*/ 337791 h 765618"/>
                <a:gd name="connsiteX4" fmla="*/ 101483 w 765618"/>
                <a:gd name="connsiteY4" fmla="*/ 157717 h 765618"/>
                <a:gd name="connsiteX5" fmla="*/ 101483 w 765618"/>
                <a:gd name="connsiteY5" fmla="*/ 427827 h 765618"/>
                <a:gd name="connsiteX6" fmla="*/ 664135 w 765618"/>
                <a:gd name="connsiteY6" fmla="*/ 427827 h 765618"/>
                <a:gd name="connsiteX7" fmla="*/ 664135 w 765618"/>
                <a:gd name="connsiteY7" fmla="*/ 607901 h 765618"/>
                <a:gd name="connsiteX8" fmla="*/ 101483 w 765618"/>
                <a:gd name="connsiteY8" fmla="*/ 607901 h 765618"/>
                <a:gd name="connsiteX9" fmla="*/ 101483 w 765618"/>
                <a:gd name="connsiteY9" fmla="*/ 427827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18" h="765618">
                  <a:moveTo>
                    <a:pt x="101483" y="157717"/>
                  </a:moveTo>
                  <a:lnTo>
                    <a:pt x="664135" y="157717"/>
                  </a:lnTo>
                  <a:lnTo>
                    <a:pt x="664135" y="337791"/>
                  </a:lnTo>
                  <a:lnTo>
                    <a:pt x="101483" y="337791"/>
                  </a:lnTo>
                  <a:lnTo>
                    <a:pt x="101483" y="157717"/>
                  </a:lnTo>
                  <a:close/>
                  <a:moveTo>
                    <a:pt x="101483" y="427827"/>
                  </a:moveTo>
                  <a:lnTo>
                    <a:pt x="664135" y="427827"/>
                  </a:lnTo>
                  <a:lnTo>
                    <a:pt x="664135" y="607901"/>
                  </a:lnTo>
                  <a:lnTo>
                    <a:pt x="101483" y="607901"/>
                  </a:lnTo>
                  <a:lnTo>
                    <a:pt x="101483" y="4278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157717" rIns="101483" bIns="15771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4A57DB-6A74-4608-9AEB-7597F88A59F8}"/>
                </a:ext>
              </a:extLst>
            </p:cNvPr>
            <p:cNvSpPr/>
            <p:nvPr/>
          </p:nvSpPr>
          <p:spPr>
            <a:xfrm>
              <a:off x="7362017" y="4955765"/>
              <a:ext cx="1320031" cy="1320031"/>
            </a:xfrm>
            <a:custGeom>
              <a:avLst/>
              <a:gdLst>
                <a:gd name="connsiteX0" fmla="*/ 0 w 1320031"/>
                <a:gd name="connsiteY0" fmla="*/ 660016 h 1320031"/>
                <a:gd name="connsiteX1" fmla="*/ 660016 w 1320031"/>
                <a:gd name="connsiteY1" fmla="*/ 0 h 1320031"/>
                <a:gd name="connsiteX2" fmla="*/ 1320032 w 1320031"/>
                <a:gd name="connsiteY2" fmla="*/ 660016 h 1320031"/>
                <a:gd name="connsiteX3" fmla="*/ 660016 w 1320031"/>
                <a:gd name="connsiteY3" fmla="*/ 1320032 h 1320031"/>
                <a:gd name="connsiteX4" fmla="*/ 0 w 1320031"/>
                <a:gd name="connsiteY4" fmla="*/ 660016 h 13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31" h="1320031">
                  <a:moveTo>
                    <a:pt x="0" y="660016"/>
                  </a:moveTo>
                  <a:cubicBezTo>
                    <a:pt x="0" y="295499"/>
                    <a:pt x="295499" y="0"/>
                    <a:pt x="660016" y="0"/>
                  </a:cubicBezTo>
                  <a:cubicBezTo>
                    <a:pt x="1024533" y="0"/>
                    <a:pt x="1320032" y="295499"/>
                    <a:pt x="1320032" y="660016"/>
                  </a:cubicBezTo>
                  <a:cubicBezTo>
                    <a:pt x="1320032" y="1024533"/>
                    <a:pt x="1024533" y="1320032"/>
                    <a:pt x="660016" y="1320032"/>
                  </a:cubicBezTo>
                  <a:cubicBezTo>
                    <a:pt x="295499" y="1320032"/>
                    <a:pt x="0" y="1024533"/>
                    <a:pt x="0" y="660016"/>
                  </a:cubicBezTo>
                  <a:close/>
                </a:path>
              </a:pathLst>
            </a:custGeom>
            <a:solidFill>
              <a:schemeClr val="accent1"/>
            </a:solidFill>
            <a:effectLst>
              <a:outerShdw blurRad="444500" dist="317500" dir="5400000" sx="90000" sy="-19000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74" tIns="216174" rIns="216174" bIns="2161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CO</a:t>
              </a:r>
              <a:r>
                <a:rPr lang="en-US" sz="1400" baseline="-25000" dirty="0"/>
                <a:t>2</a:t>
              </a:r>
              <a:r>
                <a:rPr lang="en-US" sz="1400" dirty="0"/>
                <a:t>e</a:t>
              </a:r>
              <a:endParaRPr lang="en-US" sz="1400" kern="1200" dirty="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3FD4B10F-CDA7-4071-A3FB-5B13099B7C09}"/>
              </a:ext>
            </a:extLst>
          </p:cNvPr>
          <p:cNvSpPr/>
          <p:nvPr/>
        </p:nvSpPr>
        <p:spPr>
          <a:xfrm>
            <a:off x="1769886" y="4238666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x 1</a:t>
            </a:r>
            <a:endParaRPr lang="en-US" sz="1400" kern="1200" dirty="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B1DFCF4-5F26-4D89-AF6C-5FF0268A5329}"/>
              </a:ext>
            </a:extLst>
          </p:cNvPr>
          <p:cNvSpPr/>
          <p:nvPr/>
        </p:nvSpPr>
        <p:spPr>
          <a:xfrm>
            <a:off x="6415144" y="4168399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N</a:t>
            </a:r>
            <a:r>
              <a:rPr lang="en-US" sz="1400" baseline="-25000" dirty="0"/>
              <a:t>2</a:t>
            </a:r>
            <a:r>
              <a:rPr lang="en-US" sz="1400" dirty="0"/>
              <a:t>O x 298</a:t>
            </a:r>
            <a:endParaRPr lang="en-US" sz="1400" kern="1200" dirty="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009222BF-6151-4716-B7A7-50F620C2DCFD}"/>
              </a:ext>
            </a:extLst>
          </p:cNvPr>
          <p:cNvSpPr/>
          <p:nvPr/>
        </p:nvSpPr>
        <p:spPr>
          <a:xfrm>
            <a:off x="4027991" y="4238666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CH</a:t>
            </a:r>
            <a:r>
              <a:rPr lang="en-US" sz="1400" baseline="-25000" dirty="0"/>
              <a:t>4</a:t>
            </a:r>
            <a:r>
              <a:rPr lang="en-US" sz="1400" dirty="0"/>
              <a:t> x 25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18225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</a:t>
            </a:r>
            <a:r>
              <a:rPr lang="en-US" baseline="-25000" dirty="0"/>
              <a:t>2</a:t>
            </a:r>
            <a:r>
              <a:rPr lang="en-US" dirty="0"/>
              <a:t>e?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53F5D7-487B-4284-B25A-03EA19725B21}"/>
              </a:ext>
            </a:extLst>
          </p:cNvPr>
          <p:cNvGrpSpPr/>
          <p:nvPr/>
        </p:nvGrpSpPr>
        <p:grpSpPr>
          <a:xfrm>
            <a:off x="3015651" y="2479838"/>
            <a:ext cx="6792880" cy="1320031"/>
            <a:chOff x="1889168" y="4955765"/>
            <a:chExt cx="6792880" cy="1320031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C381E06-E360-445D-8BEE-E380F9EA3ABA}"/>
                </a:ext>
              </a:extLst>
            </p:cNvPr>
            <p:cNvSpPr/>
            <p:nvPr/>
          </p:nvSpPr>
          <p:spPr>
            <a:xfrm>
              <a:off x="1889168" y="5232972"/>
              <a:ext cx="765618" cy="765618"/>
            </a:xfrm>
            <a:custGeom>
              <a:avLst/>
              <a:gdLst>
                <a:gd name="connsiteX0" fmla="*/ 101483 w 765618"/>
                <a:gd name="connsiteY0" fmla="*/ 292772 h 765618"/>
                <a:gd name="connsiteX1" fmla="*/ 292772 w 765618"/>
                <a:gd name="connsiteY1" fmla="*/ 292772 h 765618"/>
                <a:gd name="connsiteX2" fmla="*/ 292772 w 765618"/>
                <a:gd name="connsiteY2" fmla="*/ 101483 h 765618"/>
                <a:gd name="connsiteX3" fmla="*/ 472846 w 765618"/>
                <a:gd name="connsiteY3" fmla="*/ 101483 h 765618"/>
                <a:gd name="connsiteX4" fmla="*/ 472846 w 765618"/>
                <a:gd name="connsiteY4" fmla="*/ 292772 h 765618"/>
                <a:gd name="connsiteX5" fmla="*/ 664135 w 765618"/>
                <a:gd name="connsiteY5" fmla="*/ 292772 h 765618"/>
                <a:gd name="connsiteX6" fmla="*/ 664135 w 765618"/>
                <a:gd name="connsiteY6" fmla="*/ 472846 h 765618"/>
                <a:gd name="connsiteX7" fmla="*/ 472846 w 765618"/>
                <a:gd name="connsiteY7" fmla="*/ 472846 h 765618"/>
                <a:gd name="connsiteX8" fmla="*/ 472846 w 765618"/>
                <a:gd name="connsiteY8" fmla="*/ 664135 h 765618"/>
                <a:gd name="connsiteX9" fmla="*/ 292772 w 765618"/>
                <a:gd name="connsiteY9" fmla="*/ 664135 h 765618"/>
                <a:gd name="connsiteX10" fmla="*/ 292772 w 765618"/>
                <a:gd name="connsiteY10" fmla="*/ 472846 h 765618"/>
                <a:gd name="connsiteX11" fmla="*/ 101483 w 765618"/>
                <a:gd name="connsiteY11" fmla="*/ 472846 h 765618"/>
                <a:gd name="connsiteX12" fmla="*/ 101483 w 765618"/>
                <a:gd name="connsiteY12" fmla="*/ 292772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618" h="765618">
                  <a:moveTo>
                    <a:pt x="101483" y="292772"/>
                  </a:moveTo>
                  <a:lnTo>
                    <a:pt x="292772" y="292772"/>
                  </a:lnTo>
                  <a:lnTo>
                    <a:pt x="292772" y="101483"/>
                  </a:lnTo>
                  <a:lnTo>
                    <a:pt x="472846" y="101483"/>
                  </a:lnTo>
                  <a:lnTo>
                    <a:pt x="472846" y="292772"/>
                  </a:lnTo>
                  <a:lnTo>
                    <a:pt x="664135" y="292772"/>
                  </a:lnTo>
                  <a:lnTo>
                    <a:pt x="664135" y="472846"/>
                  </a:lnTo>
                  <a:lnTo>
                    <a:pt x="472846" y="472846"/>
                  </a:lnTo>
                  <a:lnTo>
                    <a:pt x="472846" y="664135"/>
                  </a:lnTo>
                  <a:lnTo>
                    <a:pt x="292772" y="664135"/>
                  </a:lnTo>
                  <a:lnTo>
                    <a:pt x="292772" y="472846"/>
                  </a:lnTo>
                  <a:lnTo>
                    <a:pt x="101483" y="472846"/>
                  </a:lnTo>
                  <a:lnTo>
                    <a:pt x="101483" y="29277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292772" rIns="101483" bIns="2927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A2753EA-7713-458D-AF9F-5D8857D30E32}"/>
                </a:ext>
              </a:extLst>
            </p:cNvPr>
            <p:cNvSpPr/>
            <p:nvPr/>
          </p:nvSpPr>
          <p:spPr>
            <a:xfrm>
              <a:off x="4189190" y="5232972"/>
              <a:ext cx="765618" cy="765618"/>
            </a:xfrm>
            <a:custGeom>
              <a:avLst/>
              <a:gdLst>
                <a:gd name="connsiteX0" fmla="*/ 101483 w 765618"/>
                <a:gd name="connsiteY0" fmla="*/ 292772 h 765618"/>
                <a:gd name="connsiteX1" fmla="*/ 292772 w 765618"/>
                <a:gd name="connsiteY1" fmla="*/ 292772 h 765618"/>
                <a:gd name="connsiteX2" fmla="*/ 292772 w 765618"/>
                <a:gd name="connsiteY2" fmla="*/ 101483 h 765618"/>
                <a:gd name="connsiteX3" fmla="*/ 472846 w 765618"/>
                <a:gd name="connsiteY3" fmla="*/ 101483 h 765618"/>
                <a:gd name="connsiteX4" fmla="*/ 472846 w 765618"/>
                <a:gd name="connsiteY4" fmla="*/ 292772 h 765618"/>
                <a:gd name="connsiteX5" fmla="*/ 664135 w 765618"/>
                <a:gd name="connsiteY5" fmla="*/ 292772 h 765618"/>
                <a:gd name="connsiteX6" fmla="*/ 664135 w 765618"/>
                <a:gd name="connsiteY6" fmla="*/ 472846 h 765618"/>
                <a:gd name="connsiteX7" fmla="*/ 472846 w 765618"/>
                <a:gd name="connsiteY7" fmla="*/ 472846 h 765618"/>
                <a:gd name="connsiteX8" fmla="*/ 472846 w 765618"/>
                <a:gd name="connsiteY8" fmla="*/ 664135 h 765618"/>
                <a:gd name="connsiteX9" fmla="*/ 292772 w 765618"/>
                <a:gd name="connsiteY9" fmla="*/ 664135 h 765618"/>
                <a:gd name="connsiteX10" fmla="*/ 292772 w 765618"/>
                <a:gd name="connsiteY10" fmla="*/ 472846 h 765618"/>
                <a:gd name="connsiteX11" fmla="*/ 101483 w 765618"/>
                <a:gd name="connsiteY11" fmla="*/ 472846 h 765618"/>
                <a:gd name="connsiteX12" fmla="*/ 101483 w 765618"/>
                <a:gd name="connsiteY12" fmla="*/ 292772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618" h="765618">
                  <a:moveTo>
                    <a:pt x="101483" y="292772"/>
                  </a:moveTo>
                  <a:lnTo>
                    <a:pt x="292772" y="292772"/>
                  </a:lnTo>
                  <a:lnTo>
                    <a:pt x="292772" y="101483"/>
                  </a:lnTo>
                  <a:lnTo>
                    <a:pt x="472846" y="101483"/>
                  </a:lnTo>
                  <a:lnTo>
                    <a:pt x="472846" y="292772"/>
                  </a:lnTo>
                  <a:lnTo>
                    <a:pt x="664135" y="292772"/>
                  </a:lnTo>
                  <a:lnTo>
                    <a:pt x="664135" y="472846"/>
                  </a:lnTo>
                  <a:lnTo>
                    <a:pt x="472846" y="472846"/>
                  </a:lnTo>
                  <a:lnTo>
                    <a:pt x="472846" y="664135"/>
                  </a:lnTo>
                  <a:lnTo>
                    <a:pt x="292772" y="664135"/>
                  </a:lnTo>
                  <a:lnTo>
                    <a:pt x="292772" y="472846"/>
                  </a:lnTo>
                  <a:lnTo>
                    <a:pt x="101483" y="472846"/>
                  </a:lnTo>
                  <a:lnTo>
                    <a:pt x="101483" y="29277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292772" rIns="101483" bIns="2927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16EE525-3C37-4D96-91B9-4A61EE59AF30}"/>
                </a:ext>
              </a:extLst>
            </p:cNvPr>
            <p:cNvSpPr/>
            <p:nvPr/>
          </p:nvSpPr>
          <p:spPr>
            <a:xfrm>
              <a:off x="6489213" y="5232972"/>
              <a:ext cx="765618" cy="765618"/>
            </a:xfrm>
            <a:custGeom>
              <a:avLst/>
              <a:gdLst>
                <a:gd name="connsiteX0" fmla="*/ 101483 w 765618"/>
                <a:gd name="connsiteY0" fmla="*/ 157717 h 765618"/>
                <a:gd name="connsiteX1" fmla="*/ 664135 w 765618"/>
                <a:gd name="connsiteY1" fmla="*/ 157717 h 765618"/>
                <a:gd name="connsiteX2" fmla="*/ 664135 w 765618"/>
                <a:gd name="connsiteY2" fmla="*/ 337791 h 765618"/>
                <a:gd name="connsiteX3" fmla="*/ 101483 w 765618"/>
                <a:gd name="connsiteY3" fmla="*/ 337791 h 765618"/>
                <a:gd name="connsiteX4" fmla="*/ 101483 w 765618"/>
                <a:gd name="connsiteY4" fmla="*/ 157717 h 765618"/>
                <a:gd name="connsiteX5" fmla="*/ 101483 w 765618"/>
                <a:gd name="connsiteY5" fmla="*/ 427827 h 765618"/>
                <a:gd name="connsiteX6" fmla="*/ 664135 w 765618"/>
                <a:gd name="connsiteY6" fmla="*/ 427827 h 765618"/>
                <a:gd name="connsiteX7" fmla="*/ 664135 w 765618"/>
                <a:gd name="connsiteY7" fmla="*/ 607901 h 765618"/>
                <a:gd name="connsiteX8" fmla="*/ 101483 w 765618"/>
                <a:gd name="connsiteY8" fmla="*/ 607901 h 765618"/>
                <a:gd name="connsiteX9" fmla="*/ 101483 w 765618"/>
                <a:gd name="connsiteY9" fmla="*/ 427827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18" h="765618">
                  <a:moveTo>
                    <a:pt x="101483" y="157717"/>
                  </a:moveTo>
                  <a:lnTo>
                    <a:pt x="664135" y="157717"/>
                  </a:lnTo>
                  <a:lnTo>
                    <a:pt x="664135" y="337791"/>
                  </a:lnTo>
                  <a:lnTo>
                    <a:pt x="101483" y="337791"/>
                  </a:lnTo>
                  <a:lnTo>
                    <a:pt x="101483" y="157717"/>
                  </a:lnTo>
                  <a:close/>
                  <a:moveTo>
                    <a:pt x="101483" y="427827"/>
                  </a:moveTo>
                  <a:lnTo>
                    <a:pt x="664135" y="427827"/>
                  </a:lnTo>
                  <a:lnTo>
                    <a:pt x="664135" y="607901"/>
                  </a:lnTo>
                  <a:lnTo>
                    <a:pt x="101483" y="607901"/>
                  </a:lnTo>
                  <a:lnTo>
                    <a:pt x="101483" y="4278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157717" rIns="101483" bIns="15771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573089B-7E1E-4075-911E-C8826395D4FA}"/>
                </a:ext>
              </a:extLst>
            </p:cNvPr>
            <p:cNvSpPr/>
            <p:nvPr/>
          </p:nvSpPr>
          <p:spPr>
            <a:xfrm>
              <a:off x="7362017" y="4955765"/>
              <a:ext cx="1320031" cy="1320031"/>
            </a:xfrm>
            <a:custGeom>
              <a:avLst/>
              <a:gdLst>
                <a:gd name="connsiteX0" fmla="*/ 0 w 1320031"/>
                <a:gd name="connsiteY0" fmla="*/ 660016 h 1320031"/>
                <a:gd name="connsiteX1" fmla="*/ 660016 w 1320031"/>
                <a:gd name="connsiteY1" fmla="*/ 0 h 1320031"/>
                <a:gd name="connsiteX2" fmla="*/ 1320032 w 1320031"/>
                <a:gd name="connsiteY2" fmla="*/ 660016 h 1320031"/>
                <a:gd name="connsiteX3" fmla="*/ 660016 w 1320031"/>
                <a:gd name="connsiteY3" fmla="*/ 1320032 h 1320031"/>
                <a:gd name="connsiteX4" fmla="*/ 0 w 1320031"/>
                <a:gd name="connsiteY4" fmla="*/ 660016 h 13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31" h="1320031">
                  <a:moveTo>
                    <a:pt x="0" y="660016"/>
                  </a:moveTo>
                  <a:cubicBezTo>
                    <a:pt x="0" y="295499"/>
                    <a:pt x="295499" y="0"/>
                    <a:pt x="660016" y="0"/>
                  </a:cubicBezTo>
                  <a:cubicBezTo>
                    <a:pt x="1024533" y="0"/>
                    <a:pt x="1320032" y="295499"/>
                    <a:pt x="1320032" y="660016"/>
                  </a:cubicBezTo>
                  <a:cubicBezTo>
                    <a:pt x="1320032" y="1024533"/>
                    <a:pt x="1024533" y="1320032"/>
                    <a:pt x="660016" y="1320032"/>
                  </a:cubicBezTo>
                  <a:cubicBezTo>
                    <a:pt x="295499" y="1320032"/>
                    <a:pt x="0" y="1024533"/>
                    <a:pt x="0" y="660016"/>
                  </a:cubicBezTo>
                  <a:close/>
                </a:path>
              </a:pathLst>
            </a:custGeom>
            <a:solidFill>
              <a:schemeClr val="accent1"/>
            </a:solidFill>
            <a:effectLst>
              <a:outerShdw blurRad="444500" dist="317500" dir="5400000" sx="90000" sy="-19000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174" tIns="216174" rIns="216174" bIns="2161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CO</a:t>
              </a:r>
              <a:r>
                <a:rPr lang="en-US" sz="1400" baseline="-25000" dirty="0"/>
                <a:t>2</a:t>
              </a:r>
              <a:r>
                <a:rPr lang="en-US" sz="1400" dirty="0"/>
                <a:t>e</a:t>
              </a:r>
              <a:endParaRPr lang="en-US" sz="1400" kern="1200" dirty="0"/>
            </a:p>
          </p:txBody>
        </p:sp>
      </p:grpSp>
      <p:sp>
        <p:nvSpPr>
          <p:cNvPr id="22" name="Freeform 13">
            <a:extLst>
              <a:ext uri="{FF2B5EF4-FFF2-40B4-BE49-F238E27FC236}">
                <a16:creationId xmlns:a16="http://schemas.microsoft.com/office/drawing/2014/main" id="{C7D43D1A-02F9-43A6-9C6B-121579631507}"/>
              </a:ext>
            </a:extLst>
          </p:cNvPr>
          <p:cNvSpPr/>
          <p:nvPr/>
        </p:nvSpPr>
        <p:spPr>
          <a:xfrm>
            <a:off x="1585137" y="2505685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x 1</a:t>
            </a:r>
            <a:endParaRPr lang="en-US" sz="1400" kern="1200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D4423DEE-91D4-40A3-9B9D-E411CD1A1B33}"/>
              </a:ext>
            </a:extLst>
          </p:cNvPr>
          <p:cNvSpPr/>
          <p:nvPr/>
        </p:nvSpPr>
        <p:spPr>
          <a:xfrm>
            <a:off x="6230395" y="2435418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N</a:t>
            </a:r>
            <a:r>
              <a:rPr lang="en-US" sz="1400" baseline="-25000" dirty="0"/>
              <a:t>2</a:t>
            </a:r>
            <a:r>
              <a:rPr lang="en-US" sz="1400" dirty="0"/>
              <a:t>O x 298</a:t>
            </a:r>
            <a:endParaRPr lang="en-US" sz="1400" kern="1200" dirty="0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D7627E4E-68C9-4482-B5F6-E6153215B5D6}"/>
              </a:ext>
            </a:extLst>
          </p:cNvPr>
          <p:cNvSpPr/>
          <p:nvPr/>
        </p:nvSpPr>
        <p:spPr>
          <a:xfrm>
            <a:off x="3843242" y="2505685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174" tIns="216174" rIns="216174" bIns="21617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CH</a:t>
            </a:r>
            <a:r>
              <a:rPr lang="en-US" sz="1400" baseline="-25000" dirty="0"/>
              <a:t>4</a:t>
            </a:r>
            <a:r>
              <a:rPr lang="en-US" sz="1400" dirty="0"/>
              <a:t> x 25</a:t>
            </a:r>
            <a:endParaRPr lang="en-US" sz="1400" kern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8D09F2-719F-4FA2-9018-79DD825A6749}"/>
              </a:ext>
            </a:extLst>
          </p:cNvPr>
          <p:cNvSpPr txBox="1"/>
          <p:nvPr/>
        </p:nvSpPr>
        <p:spPr>
          <a:xfrm>
            <a:off x="990600" y="1701562"/>
            <a:ext cx="8823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 A unit emits 1 pound of CO</a:t>
            </a:r>
            <a:r>
              <a:rPr lang="en-US" sz="2000" baseline="-25000" dirty="0"/>
              <a:t>2</a:t>
            </a:r>
            <a:r>
              <a:rPr lang="en-US" sz="2000" dirty="0"/>
              <a:t>, 1 pound of CH</a:t>
            </a:r>
            <a:r>
              <a:rPr lang="en-US" sz="2000" baseline="-25000" dirty="0"/>
              <a:t>4</a:t>
            </a:r>
            <a:r>
              <a:rPr lang="en-US" sz="2000" dirty="0"/>
              <a:t>, and 1 pound of N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B0C4FC-FCCD-4420-B860-127D9283A79F}"/>
              </a:ext>
            </a:extLst>
          </p:cNvPr>
          <p:cNvGrpSpPr/>
          <p:nvPr/>
        </p:nvGrpSpPr>
        <p:grpSpPr>
          <a:xfrm>
            <a:off x="3048000" y="4096313"/>
            <a:ext cx="6792880" cy="1320031"/>
            <a:chOff x="1889168" y="4955765"/>
            <a:chExt cx="6792880" cy="1320031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78B999D-E803-43CF-ACAB-F7FC9D8CAB3C}"/>
                </a:ext>
              </a:extLst>
            </p:cNvPr>
            <p:cNvSpPr/>
            <p:nvPr/>
          </p:nvSpPr>
          <p:spPr>
            <a:xfrm>
              <a:off x="1889168" y="5232972"/>
              <a:ext cx="765618" cy="765618"/>
            </a:xfrm>
            <a:custGeom>
              <a:avLst/>
              <a:gdLst>
                <a:gd name="connsiteX0" fmla="*/ 101483 w 765618"/>
                <a:gd name="connsiteY0" fmla="*/ 292772 h 765618"/>
                <a:gd name="connsiteX1" fmla="*/ 292772 w 765618"/>
                <a:gd name="connsiteY1" fmla="*/ 292772 h 765618"/>
                <a:gd name="connsiteX2" fmla="*/ 292772 w 765618"/>
                <a:gd name="connsiteY2" fmla="*/ 101483 h 765618"/>
                <a:gd name="connsiteX3" fmla="*/ 472846 w 765618"/>
                <a:gd name="connsiteY3" fmla="*/ 101483 h 765618"/>
                <a:gd name="connsiteX4" fmla="*/ 472846 w 765618"/>
                <a:gd name="connsiteY4" fmla="*/ 292772 h 765618"/>
                <a:gd name="connsiteX5" fmla="*/ 664135 w 765618"/>
                <a:gd name="connsiteY5" fmla="*/ 292772 h 765618"/>
                <a:gd name="connsiteX6" fmla="*/ 664135 w 765618"/>
                <a:gd name="connsiteY6" fmla="*/ 472846 h 765618"/>
                <a:gd name="connsiteX7" fmla="*/ 472846 w 765618"/>
                <a:gd name="connsiteY7" fmla="*/ 472846 h 765618"/>
                <a:gd name="connsiteX8" fmla="*/ 472846 w 765618"/>
                <a:gd name="connsiteY8" fmla="*/ 664135 h 765618"/>
                <a:gd name="connsiteX9" fmla="*/ 292772 w 765618"/>
                <a:gd name="connsiteY9" fmla="*/ 664135 h 765618"/>
                <a:gd name="connsiteX10" fmla="*/ 292772 w 765618"/>
                <a:gd name="connsiteY10" fmla="*/ 472846 h 765618"/>
                <a:gd name="connsiteX11" fmla="*/ 101483 w 765618"/>
                <a:gd name="connsiteY11" fmla="*/ 472846 h 765618"/>
                <a:gd name="connsiteX12" fmla="*/ 101483 w 765618"/>
                <a:gd name="connsiteY12" fmla="*/ 292772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618" h="765618">
                  <a:moveTo>
                    <a:pt x="101483" y="292772"/>
                  </a:moveTo>
                  <a:lnTo>
                    <a:pt x="292772" y="292772"/>
                  </a:lnTo>
                  <a:lnTo>
                    <a:pt x="292772" y="101483"/>
                  </a:lnTo>
                  <a:lnTo>
                    <a:pt x="472846" y="101483"/>
                  </a:lnTo>
                  <a:lnTo>
                    <a:pt x="472846" y="292772"/>
                  </a:lnTo>
                  <a:lnTo>
                    <a:pt x="664135" y="292772"/>
                  </a:lnTo>
                  <a:lnTo>
                    <a:pt x="664135" y="472846"/>
                  </a:lnTo>
                  <a:lnTo>
                    <a:pt x="472846" y="472846"/>
                  </a:lnTo>
                  <a:lnTo>
                    <a:pt x="472846" y="664135"/>
                  </a:lnTo>
                  <a:lnTo>
                    <a:pt x="292772" y="664135"/>
                  </a:lnTo>
                  <a:lnTo>
                    <a:pt x="292772" y="472846"/>
                  </a:lnTo>
                  <a:lnTo>
                    <a:pt x="101483" y="472846"/>
                  </a:lnTo>
                  <a:lnTo>
                    <a:pt x="101483" y="29277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292772" rIns="101483" bIns="2927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04428685-E689-4682-91BC-CC29A0A569DE}"/>
                </a:ext>
              </a:extLst>
            </p:cNvPr>
            <p:cNvSpPr/>
            <p:nvPr/>
          </p:nvSpPr>
          <p:spPr>
            <a:xfrm>
              <a:off x="4189190" y="5232972"/>
              <a:ext cx="765618" cy="765618"/>
            </a:xfrm>
            <a:custGeom>
              <a:avLst/>
              <a:gdLst>
                <a:gd name="connsiteX0" fmla="*/ 101483 w 765618"/>
                <a:gd name="connsiteY0" fmla="*/ 292772 h 765618"/>
                <a:gd name="connsiteX1" fmla="*/ 292772 w 765618"/>
                <a:gd name="connsiteY1" fmla="*/ 292772 h 765618"/>
                <a:gd name="connsiteX2" fmla="*/ 292772 w 765618"/>
                <a:gd name="connsiteY2" fmla="*/ 101483 h 765618"/>
                <a:gd name="connsiteX3" fmla="*/ 472846 w 765618"/>
                <a:gd name="connsiteY3" fmla="*/ 101483 h 765618"/>
                <a:gd name="connsiteX4" fmla="*/ 472846 w 765618"/>
                <a:gd name="connsiteY4" fmla="*/ 292772 h 765618"/>
                <a:gd name="connsiteX5" fmla="*/ 664135 w 765618"/>
                <a:gd name="connsiteY5" fmla="*/ 292772 h 765618"/>
                <a:gd name="connsiteX6" fmla="*/ 664135 w 765618"/>
                <a:gd name="connsiteY6" fmla="*/ 472846 h 765618"/>
                <a:gd name="connsiteX7" fmla="*/ 472846 w 765618"/>
                <a:gd name="connsiteY7" fmla="*/ 472846 h 765618"/>
                <a:gd name="connsiteX8" fmla="*/ 472846 w 765618"/>
                <a:gd name="connsiteY8" fmla="*/ 664135 h 765618"/>
                <a:gd name="connsiteX9" fmla="*/ 292772 w 765618"/>
                <a:gd name="connsiteY9" fmla="*/ 664135 h 765618"/>
                <a:gd name="connsiteX10" fmla="*/ 292772 w 765618"/>
                <a:gd name="connsiteY10" fmla="*/ 472846 h 765618"/>
                <a:gd name="connsiteX11" fmla="*/ 101483 w 765618"/>
                <a:gd name="connsiteY11" fmla="*/ 472846 h 765618"/>
                <a:gd name="connsiteX12" fmla="*/ 101483 w 765618"/>
                <a:gd name="connsiteY12" fmla="*/ 292772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5618" h="765618">
                  <a:moveTo>
                    <a:pt x="101483" y="292772"/>
                  </a:moveTo>
                  <a:lnTo>
                    <a:pt x="292772" y="292772"/>
                  </a:lnTo>
                  <a:lnTo>
                    <a:pt x="292772" y="101483"/>
                  </a:lnTo>
                  <a:lnTo>
                    <a:pt x="472846" y="101483"/>
                  </a:lnTo>
                  <a:lnTo>
                    <a:pt x="472846" y="292772"/>
                  </a:lnTo>
                  <a:lnTo>
                    <a:pt x="664135" y="292772"/>
                  </a:lnTo>
                  <a:lnTo>
                    <a:pt x="664135" y="472846"/>
                  </a:lnTo>
                  <a:lnTo>
                    <a:pt x="472846" y="472846"/>
                  </a:lnTo>
                  <a:lnTo>
                    <a:pt x="472846" y="664135"/>
                  </a:lnTo>
                  <a:lnTo>
                    <a:pt x="292772" y="664135"/>
                  </a:lnTo>
                  <a:lnTo>
                    <a:pt x="292772" y="472846"/>
                  </a:lnTo>
                  <a:lnTo>
                    <a:pt x="101483" y="472846"/>
                  </a:lnTo>
                  <a:lnTo>
                    <a:pt x="101483" y="29277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292772" rIns="101483" bIns="29277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8D35165-5E3B-4598-8DFC-5050E02966FB}"/>
                </a:ext>
              </a:extLst>
            </p:cNvPr>
            <p:cNvSpPr/>
            <p:nvPr/>
          </p:nvSpPr>
          <p:spPr>
            <a:xfrm>
              <a:off x="6489213" y="5232972"/>
              <a:ext cx="765618" cy="765618"/>
            </a:xfrm>
            <a:custGeom>
              <a:avLst/>
              <a:gdLst>
                <a:gd name="connsiteX0" fmla="*/ 101483 w 765618"/>
                <a:gd name="connsiteY0" fmla="*/ 157717 h 765618"/>
                <a:gd name="connsiteX1" fmla="*/ 664135 w 765618"/>
                <a:gd name="connsiteY1" fmla="*/ 157717 h 765618"/>
                <a:gd name="connsiteX2" fmla="*/ 664135 w 765618"/>
                <a:gd name="connsiteY2" fmla="*/ 337791 h 765618"/>
                <a:gd name="connsiteX3" fmla="*/ 101483 w 765618"/>
                <a:gd name="connsiteY3" fmla="*/ 337791 h 765618"/>
                <a:gd name="connsiteX4" fmla="*/ 101483 w 765618"/>
                <a:gd name="connsiteY4" fmla="*/ 157717 h 765618"/>
                <a:gd name="connsiteX5" fmla="*/ 101483 w 765618"/>
                <a:gd name="connsiteY5" fmla="*/ 427827 h 765618"/>
                <a:gd name="connsiteX6" fmla="*/ 664135 w 765618"/>
                <a:gd name="connsiteY6" fmla="*/ 427827 h 765618"/>
                <a:gd name="connsiteX7" fmla="*/ 664135 w 765618"/>
                <a:gd name="connsiteY7" fmla="*/ 607901 h 765618"/>
                <a:gd name="connsiteX8" fmla="*/ 101483 w 765618"/>
                <a:gd name="connsiteY8" fmla="*/ 607901 h 765618"/>
                <a:gd name="connsiteX9" fmla="*/ 101483 w 765618"/>
                <a:gd name="connsiteY9" fmla="*/ 427827 h 76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18" h="765618">
                  <a:moveTo>
                    <a:pt x="101483" y="157717"/>
                  </a:moveTo>
                  <a:lnTo>
                    <a:pt x="664135" y="157717"/>
                  </a:lnTo>
                  <a:lnTo>
                    <a:pt x="664135" y="337791"/>
                  </a:lnTo>
                  <a:lnTo>
                    <a:pt x="101483" y="337791"/>
                  </a:lnTo>
                  <a:lnTo>
                    <a:pt x="101483" y="157717"/>
                  </a:lnTo>
                  <a:close/>
                  <a:moveTo>
                    <a:pt x="101483" y="427827"/>
                  </a:moveTo>
                  <a:lnTo>
                    <a:pt x="664135" y="427827"/>
                  </a:lnTo>
                  <a:lnTo>
                    <a:pt x="664135" y="607901"/>
                  </a:lnTo>
                  <a:lnTo>
                    <a:pt x="101483" y="607901"/>
                  </a:lnTo>
                  <a:lnTo>
                    <a:pt x="101483" y="4278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483" tIns="157717" rIns="101483" bIns="15771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9C21540-CA21-4E02-B6D5-21B6910A5EB8}"/>
                </a:ext>
              </a:extLst>
            </p:cNvPr>
            <p:cNvSpPr/>
            <p:nvPr/>
          </p:nvSpPr>
          <p:spPr>
            <a:xfrm>
              <a:off x="7362017" y="4955765"/>
              <a:ext cx="1320031" cy="1320031"/>
            </a:xfrm>
            <a:custGeom>
              <a:avLst/>
              <a:gdLst>
                <a:gd name="connsiteX0" fmla="*/ 0 w 1320031"/>
                <a:gd name="connsiteY0" fmla="*/ 660016 h 1320031"/>
                <a:gd name="connsiteX1" fmla="*/ 660016 w 1320031"/>
                <a:gd name="connsiteY1" fmla="*/ 0 h 1320031"/>
                <a:gd name="connsiteX2" fmla="*/ 1320032 w 1320031"/>
                <a:gd name="connsiteY2" fmla="*/ 660016 h 1320031"/>
                <a:gd name="connsiteX3" fmla="*/ 660016 w 1320031"/>
                <a:gd name="connsiteY3" fmla="*/ 1320032 h 1320031"/>
                <a:gd name="connsiteX4" fmla="*/ 0 w 1320031"/>
                <a:gd name="connsiteY4" fmla="*/ 660016 h 13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31" h="1320031">
                  <a:moveTo>
                    <a:pt x="0" y="660016"/>
                  </a:moveTo>
                  <a:cubicBezTo>
                    <a:pt x="0" y="295499"/>
                    <a:pt x="295499" y="0"/>
                    <a:pt x="660016" y="0"/>
                  </a:cubicBezTo>
                  <a:cubicBezTo>
                    <a:pt x="1024533" y="0"/>
                    <a:pt x="1320032" y="295499"/>
                    <a:pt x="1320032" y="660016"/>
                  </a:cubicBezTo>
                  <a:cubicBezTo>
                    <a:pt x="1320032" y="1024533"/>
                    <a:pt x="1024533" y="1320032"/>
                    <a:pt x="660016" y="1320032"/>
                  </a:cubicBezTo>
                  <a:cubicBezTo>
                    <a:pt x="295499" y="1320032"/>
                    <a:pt x="0" y="1024533"/>
                    <a:pt x="0" y="660016"/>
                  </a:cubicBezTo>
                  <a:close/>
                </a:path>
              </a:pathLst>
            </a:custGeom>
            <a:solidFill>
              <a:schemeClr val="accent1"/>
            </a:solidFill>
            <a:effectLst>
              <a:outerShdw blurRad="444500" dist="317500" dir="5400000" sx="90000" sy="-19000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324 lb CO</a:t>
              </a:r>
              <a:r>
                <a:rPr lang="en-US" sz="1400" baseline="-25000" dirty="0"/>
                <a:t>2</a:t>
              </a:r>
              <a:r>
                <a:rPr lang="en-US" sz="1400" dirty="0"/>
                <a:t>e</a:t>
              </a:r>
              <a:endParaRPr lang="en-US" sz="1400" kern="1200" dirty="0"/>
            </a:p>
          </p:txBody>
        </p:sp>
      </p:grpSp>
      <p:sp>
        <p:nvSpPr>
          <p:cNvPr id="31" name="Freeform 13">
            <a:extLst>
              <a:ext uri="{FF2B5EF4-FFF2-40B4-BE49-F238E27FC236}">
                <a16:creationId xmlns:a16="http://schemas.microsoft.com/office/drawing/2014/main" id="{3894B6D9-9EE2-4182-A319-B4127D98A31B}"/>
              </a:ext>
            </a:extLst>
          </p:cNvPr>
          <p:cNvSpPr/>
          <p:nvPr/>
        </p:nvSpPr>
        <p:spPr>
          <a:xfrm>
            <a:off x="1617486" y="4122160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 1 lb CO</a:t>
            </a:r>
            <a:r>
              <a:rPr lang="en-US" sz="1400" baseline="-25000" dirty="0"/>
              <a:t>2</a:t>
            </a:r>
            <a:r>
              <a:rPr lang="en-US" sz="1400" dirty="0"/>
              <a:t> x 1</a:t>
            </a:r>
            <a:endParaRPr lang="en-US" sz="1400" kern="1200" dirty="0"/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233D2E8F-8746-472E-8C47-2F037D43F0F7}"/>
              </a:ext>
            </a:extLst>
          </p:cNvPr>
          <p:cNvSpPr/>
          <p:nvPr/>
        </p:nvSpPr>
        <p:spPr>
          <a:xfrm>
            <a:off x="6262744" y="4051893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1 lb N</a:t>
            </a:r>
            <a:r>
              <a:rPr lang="en-US" sz="1400" baseline="-25000" dirty="0"/>
              <a:t>2</a:t>
            </a:r>
            <a:r>
              <a:rPr lang="en-US" sz="1400" dirty="0"/>
              <a:t>O x 298</a:t>
            </a:r>
            <a:endParaRPr lang="en-US" sz="1400" kern="1200" dirty="0"/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9689E5D8-3172-45FF-8BBA-8280EF2A6471}"/>
              </a:ext>
            </a:extLst>
          </p:cNvPr>
          <p:cNvSpPr/>
          <p:nvPr/>
        </p:nvSpPr>
        <p:spPr>
          <a:xfrm>
            <a:off x="3875591" y="4122160"/>
            <a:ext cx="1320031" cy="1320031"/>
          </a:xfrm>
          <a:custGeom>
            <a:avLst/>
            <a:gdLst>
              <a:gd name="connsiteX0" fmla="*/ 0 w 1320031"/>
              <a:gd name="connsiteY0" fmla="*/ 660016 h 1320031"/>
              <a:gd name="connsiteX1" fmla="*/ 660016 w 1320031"/>
              <a:gd name="connsiteY1" fmla="*/ 0 h 1320031"/>
              <a:gd name="connsiteX2" fmla="*/ 1320032 w 1320031"/>
              <a:gd name="connsiteY2" fmla="*/ 660016 h 1320031"/>
              <a:gd name="connsiteX3" fmla="*/ 660016 w 1320031"/>
              <a:gd name="connsiteY3" fmla="*/ 1320032 h 1320031"/>
              <a:gd name="connsiteX4" fmla="*/ 0 w 1320031"/>
              <a:gd name="connsiteY4" fmla="*/ 660016 h 132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31" h="1320031">
                <a:moveTo>
                  <a:pt x="0" y="660016"/>
                </a:moveTo>
                <a:cubicBezTo>
                  <a:pt x="0" y="295499"/>
                  <a:pt x="295499" y="0"/>
                  <a:pt x="660016" y="0"/>
                </a:cubicBezTo>
                <a:cubicBezTo>
                  <a:pt x="1024533" y="0"/>
                  <a:pt x="1320032" y="295499"/>
                  <a:pt x="1320032" y="660016"/>
                </a:cubicBezTo>
                <a:cubicBezTo>
                  <a:pt x="1320032" y="1024533"/>
                  <a:pt x="1024533" y="1320032"/>
                  <a:pt x="660016" y="1320032"/>
                </a:cubicBezTo>
                <a:cubicBezTo>
                  <a:pt x="295499" y="1320032"/>
                  <a:pt x="0" y="1024533"/>
                  <a:pt x="0" y="660016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44500" dist="317500" dir="5400000" sx="90000" sy="-19000" rotWithShape="0">
              <a:prstClr val="black">
                <a:alpha val="22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1 lb CH</a:t>
            </a:r>
            <a:r>
              <a:rPr lang="en-US" sz="1400" baseline="-25000" dirty="0"/>
              <a:t>4</a:t>
            </a:r>
            <a:r>
              <a:rPr lang="en-US" sz="1400" dirty="0"/>
              <a:t> x 25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1399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Intensity of a Transportation Fuel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80EAD-FE23-4414-9935-07D6F233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209799"/>
          </a:xfrm>
        </p:spPr>
        <p:txBody>
          <a:bodyPr/>
          <a:lstStyle/>
          <a:p>
            <a:r>
              <a:rPr lang="en-US" dirty="0"/>
              <a:t>A calculation of a fuel’s total carbon footprint</a:t>
            </a:r>
          </a:p>
          <a:p>
            <a:pPr lvl="1"/>
            <a:r>
              <a:rPr lang="en-US" dirty="0"/>
              <a:t>“Life cycle analysis”</a:t>
            </a:r>
          </a:p>
          <a:p>
            <a:r>
              <a:rPr lang="en-US" dirty="0"/>
              <a:t>“Wells-to-Wheels” analysis</a:t>
            </a:r>
          </a:p>
          <a:p>
            <a:pPr lvl="1"/>
            <a:r>
              <a:rPr lang="en-US" dirty="0"/>
              <a:t>From feedstock production through end-use of the fuel</a:t>
            </a:r>
          </a:p>
          <a:p>
            <a:r>
              <a:rPr lang="en-US" dirty="0"/>
              <a:t>Expressed as CO</a:t>
            </a:r>
            <a:r>
              <a:rPr lang="en-US" baseline="-25000" dirty="0"/>
              <a:t>2</a:t>
            </a:r>
            <a:r>
              <a:rPr lang="en-US" dirty="0"/>
              <a:t>e emissions </a:t>
            </a:r>
            <a:r>
              <a:rPr lang="en-US" u="sng" dirty="0"/>
              <a:t>per unit of energy in the fuel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CF6A64-C196-4179-88C7-E298F12995B5}"/>
              </a:ext>
            </a:extLst>
          </p:cNvPr>
          <p:cNvGrpSpPr/>
          <p:nvPr/>
        </p:nvGrpSpPr>
        <p:grpSpPr>
          <a:xfrm>
            <a:off x="1676400" y="4038600"/>
            <a:ext cx="8196771" cy="1347175"/>
            <a:chOff x="485277" y="4939289"/>
            <a:chExt cx="8196771" cy="13471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1E77A6-758B-446A-B10E-F3AF4981210E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24" b="10527"/>
            <a:stretch/>
          </p:blipFill>
          <p:spPr>
            <a:xfrm>
              <a:off x="485277" y="4980396"/>
              <a:ext cx="1298448" cy="1295400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4FC807-1696-46EC-B663-0D1ECF5C1D30}"/>
                </a:ext>
              </a:extLst>
            </p:cNvPr>
            <p:cNvGrpSpPr/>
            <p:nvPr/>
          </p:nvGrpSpPr>
          <p:grpSpPr>
            <a:xfrm>
              <a:off x="1889168" y="4939289"/>
              <a:ext cx="6792880" cy="1347175"/>
              <a:chOff x="1889168" y="4939289"/>
              <a:chExt cx="6792880" cy="134717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520EAFD-EDE6-48E2-BF20-D5A2C9414F0E}"/>
                  </a:ext>
                </a:extLst>
              </p:cNvPr>
              <p:cNvGrpSpPr/>
              <p:nvPr/>
            </p:nvGrpSpPr>
            <p:grpSpPr>
              <a:xfrm>
                <a:off x="1889168" y="4955765"/>
                <a:ext cx="6792880" cy="1320031"/>
                <a:chOff x="1889168" y="4955765"/>
                <a:chExt cx="6792880" cy="1320031"/>
              </a:xfrm>
            </p:grpSpPr>
            <p:sp>
              <p:nvSpPr>
                <p:cNvPr id="10" name="Freeform 8">
                  <a:extLst>
                    <a:ext uri="{FF2B5EF4-FFF2-40B4-BE49-F238E27FC236}">
                      <a16:creationId xmlns:a16="http://schemas.microsoft.com/office/drawing/2014/main" id="{A107B6CA-B654-46A2-BC86-7107BDB668FE}"/>
                    </a:ext>
                  </a:extLst>
                </p:cNvPr>
                <p:cNvSpPr/>
                <p:nvPr/>
              </p:nvSpPr>
              <p:spPr>
                <a:xfrm>
                  <a:off x="1889168" y="5232972"/>
                  <a:ext cx="765618" cy="765618"/>
                </a:xfrm>
                <a:custGeom>
                  <a:avLst/>
                  <a:gdLst>
                    <a:gd name="connsiteX0" fmla="*/ 101483 w 765618"/>
                    <a:gd name="connsiteY0" fmla="*/ 292772 h 765618"/>
                    <a:gd name="connsiteX1" fmla="*/ 292772 w 765618"/>
                    <a:gd name="connsiteY1" fmla="*/ 292772 h 765618"/>
                    <a:gd name="connsiteX2" fmla="*/ 292772 w 765618"/>
                    <a:gd name="connsiteY2" fmla="*/ 101483 h 765618"/>
                    <a:gd name="connsiteX3" fmla="*/ 472846 w 765618"/>
                    <a:gd name="connsiteY3" fmla="*/ 101483 h 765618"/>
                    <a:gd name="connsiteX4" fmla="*/ 472846 w 765618"/>
                    <a:gd name="connsiteY4" fmla="*/ 292772 h 765618"/>
                    <a:gd name="connsiteX5" fmla="*/ 664135 w 765618"/>
                    <a:gd name="connsiteY5" fmla="*/ 292772 h 765618"/>
                    <a:gd name="connsiteX6" fmla="*/ 664135 w 765618"/>
                    <a:gd name="connsiteY6" fmla="*/ 472846 h 765618"/>
                    <a:gd name="connsiteX7" fmla="*/ 472846 w 765618"/>
                    <a:gd name="connsiteY7" fmla="*/ 472846 h 765618"/>
                    <a:gd name="connsiteX8" fmla="*/ 472846 w 765618"/>
                    <a:gd name="connsiteY8" fmla="*/ 664135 h 765618"/>
                    <a:gd name="connsiteX9" fmla="*/ 292772 w 765618"/>
                    <a:gd name="connsiteY9" fmla="*/ 664135 h 765618"/>
                    <a:gd name="connsiteX10" fmla="*/ 292772 w 765618"/>
                    <a:gd name="connsiteY10" fmla="*/ 472846 h 765618"/>
                    <a:gd name="connsiteX11" fmla="*/ 101483 w 765618"/>
                    <a:gd name="connsiteY11" fmla="*/ 472846 h 765618"/>
                    <a:gd name="connsiteX12" fmla="*/ 101483 w 765618"/>
                    <a:gd name="connsiteY12" fmla="*/ 292772 h 76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5618" h="765618">
                      <a:moveTo>
                        <a:pt x="101483" y="292772"/>
                      </a:moveTo>
                      <a:lnTo>
                        <a:pt x="292772" y="292772"/>
                      </a:lnTo>
                      <a:lnTo>
                        <a:pt x="292772" y="101483"/>
                      </a:lnTo>
                      <a:lnTo>
                        <a:pt x="472846" y="101483"/>
                      </a:lnTo>
                      <a:lnTo>
                        <a:pt x="472846" y="292772"/>
                      </a:lnTo>
                      <a:lnTo>
                        <a:pt x="664135" y="292772"/>
                      </a:lnTo>
                      <a:lnTo>
                        <a:pt x="664135" y="472846"/>
                      </a:lnTo>
                      <a:lnTo>
                        <a:pt x="472846" y="472846"/>
                      </a:lnTo>
                      <a:lnTo>
                        <a:pt x="472846" y="664135"/>
                      </a:lnTo>
                      <a:lnTo>
                        <a:pt x="292772" y="664135"/>
                      </a:lnTo>
                      <a:lnTo>
                        <a:pt x="292772" y="472846"/>
                      </a:lnTo>
                      <a:lnTo>
                        <a:pt x="101483" y="472846"/>
                      </a:lnTo>
                      <a:lnTo>
                        <a:pt x="101483" y="292772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483" tIns="292772" rIns="101483" bIns="29277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C979E887-CF84-41FF-AABA-9D65782A7B52}"/>
                    </a:ext>
                  </a:extLst>
                </p:cNvPr>
                <p:cNvSpPr/>
                <p:nvPr/>
              </p:nvSpPr>
              <p:spPr>
                <a:xfrm>
                  <a:off x="4189190" y="5232972"/>
                  <a:ext cx="765618" cy="765618"/>
                </a:xfrm>
                <a:custGeom>
                  <a:avLst/>
                  <a:gdLst>
                    <a:gd name="connsiteX0" fmla="*/ 101483 w 765618"/>
                    <a:gd name="connsiteY0" fmla="*/ 292772 h 765618"/>
                    <a:gd name="connsiteX1" fmla="*/ 292772 w 765618"/>
                    <a:gd name="connsiteY1" fmla="*/ 292772 h 765618"/>
                    <a:gd name="connsiteX2" fmla="*/ 292772 w 765618"/>
                    <a:gd name="connsiteY2" fmla="*/ 101483 h 765618"/>
                    <a:gd name="connsiteX3" fmla="*/ 472846 w 765618"/>
                    <a:gd name="connsiteY3" fmla="*/ 101483 h 765618"/>
                    <a:gd name="connsiteX4" fmla="*/ 472846 w 765618"/>
                    <a:gd name="connsiteY4" fmla="*/ 292772 h 765618"/>
                    <a:gd name="connsiteX5" fmla="*/ 664135 w 765618"/>
                    <a:gd name="connsiteY5" fmla="*/ 292772 h 765618"/>
                    <a:gd name="connsiteX6" fmla="*/ 664135 w 765618"/>
                    <a:gd name="connsiteY6" fmla="*/ 472846 h 765618"/>
                    <a:gd name="connsiteX7" fmla="*/ 472846 w 765618"/>
                    <a:gd name="connsiteY7" fmla="*/ 472846 h 765618"/>
                    <a:gd name="connsiteX8" fmla="*/ 472846 w 765618"/>
                    <a:gd name="connsiteY8" fmla="*/ 664135 h 765618"/>
                    <a:gd name="connsiteX9" fmla="*/ 292772 w 765618"/>
                    <a:gd name="connsiteY9" fmla="*/ 664135 h 765618"/>
                    <a:gd name="connsiteX10" fmla="*/ 292772 w 765618"/>
                    <a:gd name="connsiteY10" fmla="*/ 472846 h 765618"/>
                    <a:gd name="connsiteX11" fmla="*/ 101483 w 765618"/>
                    <a:gd name="connsiteY11" fmla="*/ 472846 h 765618"/>
                    <a:gd name="connsiteX12" fmla="*/ 101483 w 765618"/>
                    <a:gd name="connsiteY12" fmla="*/ 292772 h 76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5618" h="765618">
                      <a:moveTo>
                        <a:pt x="101483" y="292772"/>
                      </a:moveTo>
                      <a:lnTo>
                        <a:pt x="292772" y="292772"/>
                      </a:lnTo>
                      <a:lnTo>
                        <a:pt x="292772" y="101483"/>
                      </a:lnTo>
                      <a:lnTo>
                        <a:pt x="472846" y="101483"/>
                      </a:lnTo>
                      <a:lnTo>
                        <a:pt x="472846" y="292772"/>
                      </a:lnTo>
                      <a:lnTo>
                        <a:pt x="664135" y="292772"/>
                      </a:lnTo>
                      <a:lnTo>
                        <a:pt x="664135" y="472846"/>
                      </a:lnTo>
                      <a:lnTo>
                        <a:pt x="472846" y="472846"/>
                      </a:lnTo>
                      <a:lnTo>
                        <a:pt x="472846" y="664135"/>
                      </a:lnTo>
                      <a:lnTo>
                        <a:pt x="292772" y="664135"/>
                      </a:lnTo>
                      <a:lnTo>
                        <a:pt x="292772" y="472846"/>
                      </a:lnTo>
                      <a:lnTo>
                        <a:pt x="101483" y="472846"/>
                      </a:lnTo>
                      <a:lnTo>
                        <a:pt x="101483" y="292772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483" tIns="292772" rIns="101483" bIns="29277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EEE1292-67E2-4EB8-9F4D-2028104A6FD8}"/>
                    </a:ext>
                  </a:extLst>
                </p:cNvPr>
                <p:cNvSpPr/>
                <p:nvPr/>
              </p:nvSpPr>
              <p:spPr>
                <a:xfrm>
                  <a:off x="6489213" y="5232972"/>
                  <a:ext cx="765618" cy="765618"/>
                </a:xfrm>
                <a:custGeom>
                  <a:avLst/>
                  <a:gdLst>
                    <a:gd name="connsiteX0" fmla="*/ 101483 w 765618"/>
                    <a:gd name="connsiteY0" fmla="*/ 157717 h 765618"/>
                    <a:gd name="connsiteX1" fmla="*/ 664135 w 765618"/>
                    <a:gd name="connsiteY1" fmla="*/ 157717 h 765618"/>
                    <a:gd name="connsiteX2" fmla="*/ 664135 w 765618"/>
                    <a:gd name="connsiteY2" fmla="*/ 337791 h 765618"/>
                    <a:gd name="connsiteX3" fmla="*/ 101483 w 765618"/>
                    <a:gd name="connsiteY3" fmla="*/ 337791 h 765618"/>
                    <a:gd name="connsiteX4" fmla="*/ 101483 w 765618"/>
                    <a:gd name="connsiteY4" fmla="*/ 157717 h 765618"/>
                    <a:gd name="connsiteX5" fmla="*/ 101483 w 765618"/>
                    <a:gd name="connsiteY5" fmla="*/ 427827 h 765618"/>
                    <a:gd name="connsiteX6" fmla="*/ 664135 w 765618"/>
                    <a:gd name="connsiteY6" fmla="*/ 427827 h 765618"/>
                    <a:gd name="connsiteX7" fmla="*/ 664135 w 765618"/>
                    <a:gd name="connsiteY7" fmla="*/ 607901 h 765618"/>
                    <a:gd name="connsiteX8" fmla="*/ 101483 w 765618"/>
                    <a:gd name="connsiteY8" fmla="*/ 607901 h 765618"/>
                    <a:gd name="connsiteX9" fmla="*/ 101483 w 765618"/>
                    <a:gd name="connsiteY9" fmla="*/ 427827 h 76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5618" h="765618">
                      <a:moveTo>
                        <a:pt x="101483" y="157717"/>
                      </a:moveTo>
                      <a:lnTo>
                        <a:pt x="664135" y="157717"/>
                      </a:lnTo>
                      <a:lnTo>
                        <a:pt x="664135" y="337791"/>
                      </a:lnTo>
                      <a:lnTo>
                        <a:pt x="101483" y="337791"/>
                      </a:lnTo>
                      <a:lnTo>
                        <a:pt x="101483" y="157717"/>
                      </a:lnTo>
                      <a:close/>
                      <a:moveTo>
                        <a:pt x="101483" y="427827"/>
                      </a:moveTo>
                      <a:lnTo>
                        <a:pt x="664135" y="427827"/>
                      </a:lnTo>
                      <a:lnTo>
                        <a:pt x="664135" y="607901"/>
                      </a:lnTo>
                      <a:lnTo>
                        <a:pt x="101483" y="607901"/>
                      </a:lnTo>
                      <a:lnTo>
                        <a:pt x="101483" y="427827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483" tIns="157717" rIns="101483" bIns="157717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BEBA8442-6DE0-49C5-9B62-85A76260BF42}"/>
                    </a:ext>
                  </a:extLst>
                </p:cNvPr>
                <p:cNvSpPr/>
                <p:nvPr/>
              </p:nvSpPr>
              <p:spPr>
                <a:xfrm>
                  <a:off x="7362017" y="4955765"/>
                  <a:ext cx="1320031" cy="1320031"/>
                </a:xfrm>
                <a:custGeom>
                  <a:avLst/>
                  <a:gdLst>
                    <a:gd name="connsiteX0" fmla="*/ 0 w 1320031"/>
                    <a:gd name="connsiteY0" fmla="*/ 660016 h 1320031"/>
                    <a:gd name="connsiteX1" fmla="*/ 660016 w 1320031"/>
                    <a:gd name="connsiteY1" fmla="*/ 0 h 1320031"/>
                    <a:gd name="connsiteX2" fmla="*/ 1320032 w 1320031"/>
                    <a:gd name="connsiteY2" fmla="*/ 660016 h 1320031"/>
                    <a:gd name="connsiteX3" fmla="*/ 660016 w 1320031"/>
                    <a:gd name="connsiteY3" fmla="*/ 1320032 h 1320031"/>
                    <a:gd name="connsiteX4" fmla="*/ 0 w 1320031"/>
                    <a:gd name="connsiteY4" fmla="*/ 660016 h 1320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0031" h="1320031">
                      <a:moveTo>
                        <a:pt x="0" y="660016"/>
                      </a:moveTo>
                      <a:cubicBezTo>
                        <a:pt x="0" y="295499"/>
                        <a:pt x="295499" y="0"/>
                        <a:pt x="660016" y="0"/>
                      </a:cubicBezTo>
                      <a:cubicBezTo>
                        <a:pt x="1024533" y="0"/>
                        <a:pt x="1320032" y="295499"/>
                        <a:pt x="1320032" y="660016"/>
                      </a:cubicBezTo>
                      <a:cubicBezTo>
                        <a:pt x="1320032" y="1024533"/>
                        <a:pt x="1024533" y="1320032"/>
                        <a:pt x="660016" y="1320032"/>
                      </a:cubicBezTo>
                      <a:cubicBezTo>
                        <a:pt x="295499" y="1320032"/>
                        <a:pt x="0" y="1024533"/>
                        <a:pt x="0" y="6600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effectLst>
                  <a:outerShdw blurRad="444500" dist="317500" dir="5400000" sx="90000" sy="-19000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16174" tIns="216174" rIns="216174" bIns="216174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/>
                    <a:t>CO</a:t>
                  </a:r>
                  <a:r>
                    <a:rPr lang="en-US" sz="1400" baseline="-25000" dirty="0"/>
                    <a:t>2</a:t>
                  </a:r>
                  <a:r>
                    <a:rPr lang="en-US" sz="1400" dirty="0"/>
                    <a:t>e emissions per unit fuel energy</a:t>
                  </a:r>
                  <a:endParaRPr lang="en-US" sz="1400" kern="1200" dirty="0"/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71C3FBB-6ABB-4C08-9FB1-3B6BB8EF9DF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94" t="4606" r="20237" b="10715"/>
              <a:stretch/>
            </p:blipFill>
            <p:spPr>
              <a:xfrm>
                <a:off x="2765267" y="4969728"/>
                <a:ext cx="1316736" cy="1316736"/>
              </a:xfrm>
              <a:prstGeom prst="ellipse">
                <a:avLst/>
              </a:prstGeom>
              <a:ln w="127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06DF955-93B7-40D9-B099-4910277AB1F1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67" t="23333" r="18332" b="21112"/>
              <a:stretch/>
            </p:blipFill>
            <p:spPr>
              <a:xfrm>
                <a:off x="5061994" y="4939289"/>
                <a:ext cx="1316736" cy="1316736"/>
              </a:xfrm>
              <a:prstGeom prst="ellipse">
                <a:avLst/>
              </a:prstGeom>
              <a:ln w="127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F8A6E-5ABF-4574-B6F2-AF816D7D475F}"/>
              </a:ext>
            </a:extLst>
          </p:cNvPr>
          <p:cNvSpPr txBox="1"/>
          <p:nvPr/>
        </p:nvSpPr>
        <p:spPr>
          <a:xfrm>
            <a:off x="1563624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Feedstock Production, Cultivation, Transportation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A4945-882E-4CDE-A5F6-9B1A85315A33}"/>
              </a:ext>
            </a:extLst>
          </p:cNvPr>
          <p:cNvSpPr txBox="1"/>
          <p:nvPr/>
        </p:nvSpPr>
        <p:spPr>
          <a:xfrm>
            <a:off x="3844344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Production &amp; Distribution of Finished Fuel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18E6E-447A-4941-836F-9D27F03AD688}"/>
              </a:ext>
            </a:extLst>
          </p:cNvPr>
          <p:cNvSpPr txBox="1"/>
          <p:nvPr/>
        </p:nvSpPr>
        <p:spPr>
          <a:xfrm>
            <a:off x="6145931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End-User Fuel Combustion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E4932-6A08-40BC-96DC-16EA2DFD9CD4}"/>
              </a:ext>
            </a:extLst>
          </p:cNvPr>
          <p:cNvSpPr txBox="1"/>
          <p:nvPr/>
        </p:nvSpPr>
        <p:spPr>
          <a:xfrm>
            <a:off x="8375944" y="56388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Carbon Intensity</a:t>
            </a:r>
          </a:p>
        </p:txBody>
      </p:sp>
    </p:spTree>
    <p:extLst>
      <p:ext uri="{BB962C8B-B14F-4D97-AF65-F5344CB8AC3E}">
        <p14:creationId xmlns:p14="http://schemas.microsoft.com/office/powerpoint/2010/main" val="32185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Intensity of Various Liquid Transportation Fuels</a:t>
            </a:r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3558C187-259A-4A42-BE6E-61C4355F7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51838"/>
              </p:ext>
            </p:extLst>
          </p:nvPr>
        </p:nvGraphicFramePr>
        <p:xfrm>
          <a:off x="381000" y="1447800"/>
          <a:ext cx="877824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2878594164"/>
                    </a:ext>
                  </a:extLst>
                </a:gridCol>
                <a:gridCol w="8199120">
                  <a:extLst>
                    <a:ext uri="{9D8B030D-6E8A-4147-A177-3AD203B41FA5}">
                      <a16:colId xmlns:a16="http://schemas.microsoft.com/office/drawing/2014/main" val="907389196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Ethanol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928824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Renewable Diesel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5598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Gasoline / Diesel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052658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4956C6A2-03F4-4613-ABE4-F0FDE484DDFA}"/>
              </a:ext>
            </a:extLst>
          </p:cNvPr>
          <p:cNvGrpSpPr/>
          <p:nvPr/>
        </p:nvGrpSpPr>
        <p:grpSpPr>
          <a:xfrm>
            <a:off x="1185672" y="1524000"/>
            <a:ext cx="7895019" cy="1347175"/>
            <a:chOff x="787029" y="4939289"/>
            <a:chExt cx="7895019" cy="13471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77246D-D544-4FF8-8641-DB820DEB01C6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24" b="10527"/>
            <a:stretch/>
          </p:blipFill>
          <p:spPr>
            <a:xfrm>
              <a:off x="787029" y="4980396"/>
              <a:ext cx="1298448" cy="1295400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F8D2A53-3767-4B27-9FCB-B4422648B27D}"/>
                </a:ext>
              </a:extLst>
            </p:cNvPr>
            <p:cNvGrpSpPr/>
            <p:nvPr/>
          </p:nvGrpSpPr>
          <p:grpSpPr>
            <a:xfrm>
              <a:off x="2081859" y="4939289"/>
              <a:ext cx="6600189" cy="1347175"/>
              <a:chOff x="2081859" y="4939289"/>
              <a:chExt cx="6600189" cy="134717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BE3ED5B-3457-4E36-81C3-8DFA887E2C61}"/>
                  </a:ext>
                </a:extLst>
              </p:cNvPr>
              <p:cNvGrpSpPr/>
              <p:nvPr/>
            </p:nvGrpSpPr>
            <p:grpSpPr>
              <a:xfrm>
                <a:off x="2081859" y="4955765"/>
                <a:ext cx="6600189" cy="1320031"/>
                <a:chOff x="2081859" y="4955765"/>
                <a:chExt cx="6600189" cy="1320031"/>
              </a:xfrm>
            </p:grpSpPr>
            <p:sp>
              <p:nvSpPr>
                <p:cNvPr id="27" name="Freeform 8">
                  <a:extLst>
                    <a:ext uri="{FF2B5EF4-FFF2-40B4-BE49-F238E27FC236}">
                      <a16:creationId xmlns:a16="http://schemas.microsoft.com/office/drawing/2014/main" id="{1A939A64-EBE1-4E1F-B2CF-09DF0FB8A1EF}"/>
                    </a:ext>
                  </a:extLst>
                </p:cNvPr>
                <p:cNvSpPr/>
                <p:nvPr/>
              </p:nvSpPr>
              <p:spPr>
                <a:xfrm>
                  <a:off x="2081859" y="5232972"/>
                  <a:ext cx="765618" cy="765618"/>
                </a:xfrm>
                <a:custGeom>
                  <a:avLst/>
                  <a:gdLst>
                    <a:gd name="connsiteX0" fmla="*/ 101483 w 765618"/>
                    <a:gd name="connsiteY0" fmla="*/ 292772 h 765618"/>
                    <a:gd name="connsiteX1" fmla="*/ 292772 w 765618"/>
                    <a:gd name="connsiteY1" fmla="*/ 292772 h 765618"/>
                    <a:gd name="connsiteX2" fmla="*/ 292772 w 765618"/>
                    <a:gd name="connsiteY2" fmla="*/ 101483 h 765618"/>
                    <a:gd name="connsiteX3" fmla="*/ 472846 w 765618"/>
                    <a:gd name="connsiteY3" fmla="*/ 101483 h 765618"/>
                    <a:gd name="connsiteX4" fmla="*/ 472846 w 765618"/>
                    <a:gd name="connsiteY4" fmla="*/ 292772 h 765618"/>
                    <a:gd name="connsiteX5" fmla="*/ 664135 w 765618"/>
                    <a:gd name="connsiteY5" fmla="*/ 292772 h 765618"/>
                    <a:gd name="connsiteX6" fmla="*/ 664135 w 765618"/>
                    <a:gd name="connsiteY6" fmla="*/ 472846 h 765618"/>
                    <a:gd name="connsiteX7" fmla="*/ 472846 w 765618"/>
                    <a:gd name="connsiteY7" fmla="*/ 472846 h 765618"/>
                    <a:gd name="connsiteX8" fmla="*/ 472846 w 765618"/>
                    <a:gd name="connsiteY8" fmla="*/ 664135 h 765618"/>
                    <a:gd name="connsiteX9" fmla="*/ 292772 w 765618"/>
                    <a:gd name="connsiteY9" fmla="*/ 664135 h 765618"/>
                    <a:gd name="connsiteX10" fmla="*/ 292772 w 765618"/>
                    <a:gd name="connsiteY10" fmla="*/ 472846 h 765618"/>
                    <a:gd name="connsiteX11" fmla="*/ 101483 w 765618"/>
                    <a:gd name="connsiteY11" fmla="*/ 472846 h 765618"/>
                    <a:gd name="connsiteX12" fmla="*/ 101483 w 765618"/>
                    <a:gd name="connsiteY12" fmla="*/ 292772 h 76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5618" h="765618">
                      <a:moveTo>
                        <a:pt x="101483" y="292772"/>
                      </a:moveTo>
                      <a:lnTo>
                        <a:pt x="292772" y="292772"/>
                      </a:lnTo>
                      <a:lnTo>
                        <a:pt x="292772" y="101483"/>
                      </a:lnTo>
                      <a:lnTo>
                        <a:pt x="472846" y="101483"/>
                      </a:lnTo>
                      <a:lnTo>
                        <a:pt x="472846" y="292772"/>
                      </a:lnTo>
                      <a:lnTo>
                        <a:pt x="664135" y="292772"/>
                      </a:lnTo>
                      <a:lnTo>
                        <a:pt x="664135" y="472846"/>
                      </a:lnTo>
                      <a:lnTo>
                        <a:pt x="472846" y="472846"/>
                      </a:lnTo>
                      <a:lnTo>
                        <a:pt x="472846" y="664135"/>
                      </a:lnTo>
                      <a:lnTo>
                        <a:pt x="292772" y="664135"/>
                      </a:lnTo>
                      <a:lnTo>
                        <a:pt x="292772" y="472846"/>
                      </a:lnTo>
                      <a:lnTo>
                        <a:pt x="101483" y="472846"/>
                      </a:lnTo>
                      <a:lnTo>
                        <a:pt x="101483" y="292772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483" tIns="292772" rIns="101483" bIns="29277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  <p:sp>
              <p:nvSpPr>
                <p:cNvPr id="28" name="Freeform 10">
                  <a:extLst>
                    <a:ext uri="{FF2B5EF4-FFF2-40B4-BE49-F238E27FC236}">
                      <a16:creationId xmlns:a16="http://schemas.microsoft.com/office/drawing/2014/main" id="{B0F3551B-D881-4E19-8762-2FAE79F7B5F7}"/>
                    </a:ext>
                  </a:extLst>
                </p:cNvPr>
                <p:cNvSpPr/>
                <p:nvPr/>
              </p:nvSpPr>
              <p:spPr>
                <a:xfrm>
                  <a:off x="4291659" y="5232972"/>
                  <a:ext cx="765618" cy="765618"/>
                </a:xfrm>
                <a:custGeom>
                  <a:avLst/>
                  <a:gdLst>
                    <a:gd name="connsiteX0" fmla="*/ 101483 w 765618"/>
                    <a:gd name="connsiteY0" fmla="*/ 292772 h 765618"/>
                    <a:gd name="connsiteX1" fmla="*/ 292772 w 765618"/>
                    <a:gd name="connsiteY1" fmla="*/ 292772 h 765618"/>
                    <a:gd name="connsiteX2" fmla="*/ 292772 w 765618"/>
                    <a:gd name="connsiteY2" fmla="*/ 101483 h 765618"/>
                    <a:gd name="connsiteX3" fmla="*/ 472846 w 765618"/>
                    <a:gd name="connsiteY3" fmla="*/ 101483 h 765618"/>
                    <a:gd name="connsiteX4" fmla="*/ 472846 w 765618"/>
                    <a:gd name="connsiteY4" fmla="*/ 292772 h 765618"/>
                    <a:gd name="connsiteX5" fmla="*/ 664135 w 765618"/>
                    <a:gd name="connsiteY5" fmla="*/ 292772 h 765618"/>
                    <a:gd name="connsiteX6" fmla="*/ 664135 w 765618"/>
                    <a:gd name="connsiteY6" fmla="*/ 472846 h 765618"/>
                    <a:gd name="connsiteX7" fmla="*/ 472846 w 765618"/>
                    <a:gd name="connsiteY7" fmla="*/ 472846 h 765618"/>
                    <a:gd name="connsiteX8" fmla="*/ 472846 w 765618"/>
                    <a:gd name="connsiteY8" fmla="*/ 664135 h 765618"/>
                    <a:gd name="connsiteX9" fmla="*/ 292772 w 765618"/>
                    <a:gd name="connsiteY9" fmla="*/ 664135 h 765618"/>
                    <a:gd name="connsiteX10" fmla="*/ 292772 w 765618"/>
                    <a:gd name="connsiteY10" fmla="*/ 472846 h 765618"/>
                    <a:gd name="connsiteX11" fmla="*/ 101483 w 765618"/>
                    <a:gd name="connsiteY11" fmla="*/ 472846 h 765618"/>
                    <a:gd name="connsiteX12" fmla="*/ 101483 w 765618"/>
                    <a:gd name="connsiteY12" fmla="*/ 292772 h 76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5618" h="765618">
                      <a:moveTo>
                        <a:pt x="101483" y="292772"/>
                      </a:moveTo>
                      <a:lnTo>
                        <a:pt x="292772" y="292772"/>
                      </a:lnTo>
                      <a:lnTo>
                        <a:pt x="292772" y="101483"/>
                      </a:lnTo>
                      <a:lnTo>
                        <a:pt x="472846" y="101483"/>
                      </a:lnTo>
                      <a:lnTo>
                        <a:pt x="472846" y="292772"/>
                      </a:lnTo>
                      <a:lnTo>
                        <a:pt x="664135" y="292772"/>
                      </a:lnTo>
                      <a:lnTo>
                        <a:pt x="664135" y="472846"/>
                      </a:lnTo>
                      <a:lnTo>
                        <a:pt x="472846" y="472846"/>
                      </a:lnTo>
                      <a:lnTo>
                        <a:pt x="472846" y="664135"/>
                      </a:lnTo>
                      <a:lnTo>
                        <a:pt x="292772" y="664135"/>
                      </a:lnTo>
                      <a:lnTo>
                        <a:pt x="292772" y="472846"/>
                      </a:lnTo>
                      <a:lnTo>
                        <a:pt x="101483" y="472846"/>
                      </a:lnTo>
                      <a:lnTo>
                        <a:pt x="101483" y="292772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483" tIns="292772" rIns="101483" bIns="29277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9F415CB7-1CC4-4FB7-B3F9-84EBF6284E97}"/>
                    </a:ext>
                  </a:extLst>
                </p:cNvPr>
                <p:cNvSpPr/>
                <p:nvPr/>
              </p:nvSpPr>
              <p:spPr>
                <a:xfrm>
                  <a:off x="6489213" y="5232972"/>
                  <a:ext cx="765618" cy="765618"/>
                </a:xfrm>
                <a:custGeom>
                  <a:avLst/>
                  <a:gdLst>
                    <a:gd name="connsiteX0" fmla="*/ 101483 w 765618"/>
                    <a:gd name="connsiteY0" fmla="*/ 157717 h 765618"/>
                    <a:gd name="connsiteX1" fmla="*/ 664135 w 765618"/>
                    <a:gd name="connsiteY1" fmla="*/ 157717 h 765618"/>
                    <a:gd name="connsiteX2" fmla="*/ 664135 w 765618"/>
                    <a:gd name="connsiteY2" fmla="*/ 337791 h 765618"/>
                    <a:gd name="connsiteX3" fmla="*/ 101483 w 765618"/>
                    <a:gd name="connsiteY3" fmla="*/ 337791 h 765618"/>
                    <a:gd name="connsiteX4" fmla="*/ 101483 w 765618"/>
                    <a:gd name="connsiteY4" fmla="*/ 157717 h 765618"/>
                    <a:gd name="connsiteX5" fmla="*/ 101483 w 765618"/>
                    <a:gd name="connsiteY5" fmla="*/ 427827 h 765618"/>
                    <a:gd name="connsiteX6" fmla="*/ 664135 w 765618"/>
                    <a:gd name="connsiteY6" fmla="*/ 427827 h 765618"/>
                    <a:gd name="connsiteX7" fmla="*/ 664135 w 765618"/>
                    <a:gd name="connsiteY7" fmla="*/ 607901 h 765618"/>
                    <a:gd name="connsiteX8" fmla="*/ 101483 w 765618"/>
                    <a:gd name="connsiteY8" fmla="*/ 607901 h 765618"/>
                    <a:gd name="connsiteX9" fmla="*/ 101483 w 765618"/>
                    <a:gd name="connsiteY9" fmla="*/ 427827 h 765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5618" h="765618">
                      <a:moveTo>
                        <a:pt x="101483" y="157717"/>
                      </a:moveTo>
                      <a:lnTo>
                        <a:pt x="664135" y="157717"/>
                      </a:lnTo>
                      <a:lnTo>
                        <a:pt x="664135" y="337791"/>
                      </a:lnTo>
                      <a:lnTo>
                        <a:pt x="101483" y="337791"/>
                      </a:lnTo>
                      <a:lnTo>
                        <a:pt x="101483" y="157717"/>
                      </a:lnTo>
                      <a:close/>
                      <a:moveTo>
                        <a:pt x="101483" y="427827"/>
                      </a:moveTo>
                      <a:lnTo>
                        <a:pt x="664135" y="427827"/>
                      </a:lnTo>
                      <a:lnTo>
                        <a:pt x="664135" y="607901"/>
                      </a:lnTo>
                      <a:lnTo>
                        <a:pt x="101483" y="607901"/>
                      </a:lnTo>
                      <a:lnTo>
                        <a:pt x="101483" y="427827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483" tIns="157717" rIns="101483" bIns="157717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900" kern="1200"/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18550444-A6D3-448C-B5C7-25101798622B}"/>
                    </a:ext>
                  </a:extLst>
                </p:cNvPr>
                <p:cNvSpPr/>
                <p:nvPr/>
              </p:nvSpPr>
              <p:spPr>
                <a:xfrm>
                  <a:off x="7362017" y="4955765"/>
                  <a:ext cx="1320031" cy="1320031"/>
                </a:xfrm>
                <a:custGeom>
                  <a:avLst/>
                  <a:gdLst>
                    <a:gd name="connsiteX0" fmla="*/ 0 w 1320031"/>
                    <a:gd name="connsiteY0" fmla="*/ 660016 h 1320031"/>
                    <a:gd name="connsiteX1" fmla="*/ 660016 w 1320031"/>
                    <a:gd name="connsiteY1" fmla="*/ 0 h 1320031"/>
                    <a:gd name="connsiteX2" fmla="*/ 1320032 w 1320031"/>
                    <a:gd name="connsiteY2" fmla="*/ 660016 h 1320031"/>
                    <a:gd name="connsiteX3" fmla="*/ 660016 w 1320031"/>
                    <a:gd name="connsiteY3" fmla="*/ 1320032 h 1320031"/>
                    <a:gd name="connsiteX4" fmla="*/ 0 w 1320031"/>
                    <a:gd name="connsiteY4" fmla="*/ 660016 h 1320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0031" h="1320031">
                      <a:moveTo>
                        <a:pt x="0" y="660016"/>
                      </a:moveTo>
                      <a:cubicBezTo>
                        <a:pt x="0" y="295499"/>
                        <a:pt x="295499" y="0"/>
                        <a:pt x="660016" y="0"/>
                      </a:cubicBezTo>
                      <a:cubicBezTo>
                        <a:pt x="1024533" y="0"/>
                        <a:pt x="1320032" y="295499"/>
                        <a:pt x="1320032" y="660016"/>
                      </a:cubicBezTo>
                      <a:cubicBezTo>
                        <a:pt x="1320032" y="1024533"/>
                        <a:pt x="1024533" y="1320032"/>
                        <a:pt x="660016" y="1320032"/>
                      </a:cubicBezTo>
                      <a:cubicBezTo>
                        <a:pt x="295499" y="1320032"/>
                        <a:pt x="0" y="1024533"/>
                        <a:pt x="0" y="6600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effectLst>
                  <a:outerShdw blurRad="444500" dist="317500" dir="5400000" sx="90000" sy="-19000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16174" tIns="216174" rIns="216174" bIns="216174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/>
                    <a:t>Carbon Intensity </a:t>
                  </a:r>
                  <a:r>
                    <a:rPr lang="en-US" sz="900" dirty="0"/>
                    <a:t>(~70 gCO</a:t>
                  </a:r>
                  <a:r>
                    <a:rPr lang="en-US" sz="900" baseline="-25000" dirty="0"/>
                    <a:t>2</a:t>
                  </a:r>
                  <a:r>
                    <a:rPr lang="en-US" sz="900" dirty="0"/>
                    <a:t>e/MJ)</a:t>
                  </a:r>
                  <a:endParaRPr lang="en-US" sz="1400" kern="1200" dirty="0"/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222E684-669C-4C9D-B71C-0D8186DE607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94" t="4606" r="20237" b="10715"/>
              <a:stretch/>
            </p:blipFill>
            <p:spPr>
              <a:xfrm>
                <a:off x="2902341" y="4969728"/>
                <a:ext cx="1316736" cy="1316736"/>
              </a:xfrm>
              <a:prstGeom prst="ellipse">
                <a:avLst/>
              </a:prstGeom>
              <a:ln w="127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038BBFB-3F49-4951-8B47-128B204735B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67" t="23333" r="18332" b="21112"/>
              <a:stretch/>
            </p:blipFill>
            <p:spPr>
              <a:xfrm>
                <a:off x="5061994" y="4939289"/>
                <a:ext cx="1316736" cy="1316736"/>
              </a:xfrm>
              <a:prstGeom prst="ellipse">
                <a:avLst/>
              </a:prstGeom>
              <a:ln w="127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2BD9CF-5A73-4295-B19B-CC62C1C99E47}"/>
              </a:ext>
            </a:extLst>
          </p:cNvPr>
          <p:cNvGrpSpPr/>
          <p:nvPr/>
        </p:nvGrpSpPr>
        <p:grpSpPr>
          <a:xfrm>
            <a:off x="2480502" y="3090180"/>
            <a:ext cx="6600189" cy="1336507"/>
            <a:chOff x="2081859" y="4939289"/>
            <a:chExt cx="6600189" cy="13365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6A1EF64-35D1-4E5A-B3C6-01BF7FF7AC33}"/>
                </a:ext>
              </a:extLst>
            </p:cNvPr>
            <p:cNvGrpSpPr/>
            <p:nvPr/>
          </p:nvGrpSpPr>
          <p:grpSpPr>
            <a:xfrm>
              <a:off x="2081859" y="4955765"/>
              <a:ext cx="6600189" cy="1320031"/>
              <a:chOff x="2081859" y="4955765"/>
              <a:chExt cx="6600189" cy="1320031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63FEA170-7322-4B6F-A720-0E8537F33F08}"/>
                  </a:ext>
                </a:extLst>
              </p:cNvPr>
              <p:cNvSpPr/>
              <p:nvPr/>
            </p:nvSpPr>
            <p:spPr>
              <a:xfrm>
                <a:off x="2081859" y="5232972"/>
                <a:ext cx="765618" cy="765618"/>
              </a:xfrm>
              <a:custGeom>
                <a:avLst/>
                <a:gdLst>
                  <a:gd name="connsiteX0" fmla="*/ 101483 w 765618"/>
                  <a:gd name="connsiteY0" fmla="*/ 292772 h 765618"/>
                  <a:gd name="connsiteX1" fmla="*/ 292772 w 765618"/>
                  <a:gd name="connsiteY1" fmla="*/ 292772 h 765618"/>
                  <a:gd name="connsiteX2" fmla="*/ 292772 w 765618"/>
                  <a:gd name="connsiteY2" fmla="*/ 101483 h 765618"/>
                  <a:gd name="connsiteX3" fmla="*/ 472846 w 765618"/>
                  <a:gd name="connsiteY3" fmla="*/ 101483 h 765618"/>
                  <a:gd name="connsiteX4" fmla="*/ 472846 w 765618"/>
                  <a:gd name="connsiteY4" fmla="*/ 292772 h 765618"/>
                  <a:gd name="connsiteX5" fmla="*/ 664135 w 765618"/>
                  <a:gd name="connsiteY5" fmla="*/ 292772 h 765618"/>
                  <a:gd name="connsiteX6" fmla="*/ 664135 w 765618"/>
                  <a:gd name="connsiteY6" fmla="*/ 472846 h 765618"/>
                  <a:gd name="connsiteX7" fmla="*/ 472846 w 765618"/>
                  <a:gd name="connsiteY7" fmla="*/ 472846 h 765618"/>
                  <a:gd name="connsiteX8" fmla="*/ 472846 w 765618"/>
                  <a:gd name="connsiteY8" fmla="*/ 664135 h 765618"/>
                  <a:gd name="connsiteX9" fmla="*/ 292772 w 765618"/>
                  <a:gd name="connsiteY9" fmla="*/ 664135 h 765618"/>
                  <a:gd name="connsiteX10" fmla="*/ 292772 w 765618"/>
                  <a:gd name="connsiteY10" fmla="*/ 472846 h 765618"/>
                  <a:gd name="connsiteX11" fmla="*/ 101483 w 765618"/>
                  <a:gd name="connsiteY11" fmla="*/ 472846 h 765618"/>
                  <a:gd name="connsiteX12" fmla="*/ 101483 w 765618"/>
                  <a:gd name="connsiteY12" fmla="*/ 292772 h 76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5618" h="765618">
                    <a:moveTo>
                      <a:pt x="101483" y="292772"/>
                    </a:moveTo>
                    <a:lnTo>
                      <a:pt x="292772" y="292772"/>
                    </a:lnTo>
                    <a:lnTo>
                      <a:pt x="292772" y="101483"/>
                    </a:lnTo>
                    <a:lnTo>
                      <a:pt x="472846" y="101483"/>
                    </a:lnTo>
                    <a:lnTo>
                      <a:pt x="472846" y="292772"/>
                    </a:lnTo>
                    <a:lnTo>
                      <a:pt x="664135" y="292772"/>
                    </a:lnTo>
                    <a:lnTo>
                      <a:pt x="664135" y="472846"/>
                    </a:lnTo>
                    <a:lnTo>
                      <a:pt x="472846" y="472846"/>
                    </a:lnTo>
                    <a:lnTo>
                      <a:pt x="472846" y="664135"/>
                    </a:lnTo>
                    <a:lnTo>
                      <a:pt x="292772" y="664135"/>
                    </a:lnTo>
                    <a:lnTo>
                      <a:pt x="292772" y="472846"/>
                    </a:lnTo>
                    <a:lnTo>
                      <a:pt x="101483" y="472846"/>
                    </a:lnTo>
                    <a:lnTo>
                      <a:pt x="101483" y="29277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483" tIns="292772" rIns="101483" bIns="29277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C94AF1EA-0EDB-4743-AA15-5AE3D7E388AB}"/>
                  </a:ext>
                </a:extLst>
              </p:cNvPr>
              <p:cNvSpPr/>
              <p:nvPr/>
            </p:nvSpPr>
            <p:spPr>
              <a:xfrm>
                <a:off x="4291659" y="5232972"/>
                <a:ext cx="765618" cy="765618"/>
              </a:xfrm>
              <a:custGeom>
                <a:avLst/>
                <a:gdLst>
                  <a:gd name="connsiteX0" fmla="*/ 101483 w 765618"/>
                  <a:gd name="connsiteY0" fmla="*/ 292772 h 765618"/>
                  <a:gd name="connsiteX1" fmla="*/ 292772 w 765618"/>
                  <a:gd name="connsiteY1" fmla="*/ 292772 h 765618"/>
                  <a:gd name="connsiteX2" fmla="*/ 292772 w 765618"/>
                  <a:gd name="connsiteY2" fmla="*/ 101483 h 765618"/>
                  <a:gd name="connsiteX3" fmla="*/ 472846 w 765618"/>
                  <a:gd name="connsiteY3" fmla="*/ 101483 h 765618"/>
                  <a:gd name="connsiteX4" fmla="*/ 472846 w 765618"/>
                  <a:gd name="connsiteY4" fmla="*/ 292772 h 765618"/>
                  <a:gd name="connsiteX5" fmla="*/ 664135 w 765618"/>
                  <a:gd name="connsiteY5" fmla="*/ 292772 h 765618"/>
                  <a:gd name="connsiteX6" fmla="*/ 664135 w 765618"/>
                  <a:gd name="connsiteY6" fmla="*/ 472846 h 765618"/>
                  <a:gd name="connsiteX7" fmla="*/ 472846 w 765618"/>
                  <a:gd name="connsiteY7" fmla="*/ 472846 h 765618"/>
                  <a:gd name="connsiteX8" fmla="*/ 472846 w 765618"/>
                  <a:gd name="connsiteY8" fmla="*/ 664135 h 765618"/>
                  <a:gd name="connsiteX9" fmla="*/ 292772 w 765618"/>
                  <a:gd name="connsiteY9" fmla="*/ 664135 h 765618"/>
                  <a:gd name="connsiteX10" fmla="*/ 292772 w 765618"/>
                  <a:gd name="connsiteY10" fmla="*/ 472846 h 765618"/>
                  <a:gd name="connsiteX11" fmla="*/ 101483 w 765618"/>
                  <a:gd name="connsiteY11" fmla="*/ 472846 h 765618"/>
                  <a:gd name="connsiteX12" fmla="*/ 101483 w 765618"/>
                  <a:gd name="connsiteY12" fmla="*/ 292772 h 76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5618" h="765618">
                    <a:moveTo>
                      <a:pt x="101483" y="292772"/>
                    </a:moveTo>
                    <a:lnTo>
                      <a:pt x="292772" y="292772"/>
                    </a:lnTo>
                    <a:lnTo>
                      <a:pt x="292772" y="101483"/>
                    </a:lnTo>
                    <a:lnTo>
                      <a:pt x="472846" y="101483"/>
                    </a:lnTo>
                    <a:lnTo>
                      <a:pt x="472846" y="292772"/>
                    </a:lnTo>
                    <a:lnTo>
                      <a:pt x="664135" y="292772"/>
                    </a:lnTo>
                    <a:lnTo>
                      <a:pt x="664135" y="472846"/>
                    </a:lnTo>
                    <a:lnTo>
                      <a:pt x="472846" y="472846"/>
                    </a:lnTo>
                    <a:lnTo>
                      <a:pt x="472846" y="664135"/>
                    </a:lnTo>
                    <a:lnTo>
                      <a:pt x="292772" y="664135"/>
                    </a:lnTo>
                    <a:lnTo>
                      <a:pt x="292772" y="472846"/>
                    </a:lnTo>
                    <a:lnTo>
                      <a:pt x="101483" y="472846"/>
                    </a:lnTo>
                    <a:lnTo>
                      <a:pt x="101483" y="29277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483" tIns="292772" rIns="101483" bIns="29277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622C9AA8-CFC1-47B6-82AC-A0A3343517D1}"/>
                  </a:ext>
                </a:extLst>
              </p:cNvPr>
              <p:cNvSpPr/>
              <p:nvPr/>
            </p:nvSpPr>
            <p:spPr>
              <a:xfrm>
                <a:off x="6489213" y="5232972"/>
                <a:ext cx="765618" cy="765618"/>
              </a:xfrm>
              <a:custGeom>
                <a:avLst/>
                <a:gdLst>
                  <a:gd name="connsiteX0" fmla="*/ 101483 w 765618"/>
                  <a:gd name="connsiteY0" fmla="*/ 157717 h 765618"/>
                  <a:gd name="connsiteX1" fmla="*/ 664135 w 765618"/>
                  <a:gd name="connsiteY1" fmla="*/ 157717 h 765618"/>
                  <a:gd name="connsiteX2" fmla="*/ 664135 w 765618"/>
                  <a:gd name="connsiteY2" fmla="*/ 337791 h 765618"/>
                  <a:gd name="connsiteX3" fmla="*/ 101483 w 765618"/>
                  <a:gd name="connsiteY3" fmla="*/ 337791 h 765618"/>
                  <a:gd name="connsiteX4" fmla="*/ 101483 w 765618"/>
                  <a:gd name="connsiteY4" fmla="*/ 157717 h 765618"/>
                  <a:gd name="connsiteX5" fmla="*/ 101483 w 765618"/>
                  <a:gd name="connsiteY5" fmla="*/ 427827 h 765618"/>
                  <a:gd name="connsiteX6" fmla="*/ 664135 w 765618"/>
                  <a:gd name="connsiteY6" fmla="*/ 427827 h 765618"/>
                  <a:gd name="connsiteX7" fmla="*/ 664135 w 765618"/>
                  <a:gd name="connsiteY7" fmla="*/ 607901 h 765618"/>
                  <a:gd name="connsiteX8" fmla="*/ 101483 w 765618"/>
                  <a:gd name="connsiteY8" fmla="*/ 607901 h 765618"/>
                  <a:gd name="connsiteX9" fmla="*/ 101483 w 765618"/>
                  <a:gd name="connsiteY9" fmla="*/ 427827 h 76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618" h="765618">
                    <a:moveTo>
                      <a:pt x="101483" y="157717"/>
                    </a:moveTo>
                    <a:lnTo>
                      <a:pt x="664135" y="157717"/>
                    </a:lnTo>
                    <a:lnTo>
                      <a:pt x="664135" y="337791"/>
                    </a:lnTo>
                    <a:lnTo>
                      <a:pt x="101483" y="337791"/>
                    </a:lnTo>
                    <a:lnTo>
                      <a:pt x="101483" y="157717"/>
                    </a:lnTo>
                    <a:close/>
                    <a:moveTo>
                      <a:pt x="101483" y="427827"/>
                    </a:moveTo>
                    <a:lnTo>
                      <a:pt x="664135" y="427827"/>
                    </a:lnTo>
                    <a:lnTo>
                      <a:pt x="664135" y="607901"/>
                    </a:lnTo>
                    <a:lnTo>
                      <a:pt x="101483" y="607901"/>
                    </a:lnTo>
                    <a:lnTo>
                      <a:pt x="101483" y="427827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483" tIns="157717" rIns="101483" bIns="157717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83746659-A3CC-4856-802D-EBB4ECA7C4AC}"/>
                  </a:ext>
                </a:extLst>
              </p:cNvPr>
              <p:cNvSpPr/>
              <p:nvPr/>
            </p:nvSpPr>
            <p:spPr>
              <a:xfrm>
                <a:off x="7362017" y="4955765"/>
                <a:ext cx="1320031" cy="1320031"/>
              </a:xfrm>
              <a:custGeom>
                <a:avLst/>
                <a:gdLst>
                  <a:gd name="connsiteX0" fmla="*/ 0 w 1320031"/>
                  <a:gd name="connsiteY0" fmla="*/ 660016 h 1320031"/>
                  <a:gd name="connsiteX1" fmla="*/ 660016 w 1320031"/>
                  <a:gd name="connsiteY1" fmla="*/ 0 h 1320031"/>
                  <a:gd name="connsiteX2" fmla="*/ 1320032 w 1320031"/>
                  <a:gd name="connsiteY2" fmla="*/ 660016 h 1320031"/>
                  <a:gd name="connsiteX3" fmla="*/ 660016 w 1320031"/>
                  <a:gd name="connsiteY3" fmla="*/ 1320032 h 1320031"/>
                  <a:gd name="connsiteX4" fmla="*/ 0 w 1320031"/>
                  <a:gd name="connsiteY4" fmla="*/ 660016 h 132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31" h="1320031">
                    <a:moveTo>
                      <a:pt x="0" y="660016"/>
                    </a:moveTo>
                    <a:cubicBezTo>
                      <a:pt x="0" y="295499"/>
                      <a:pt x="295499" y="0"/>
                      <a:pt x="660016" y="0"/>
                    </a:cubicBezTo>
                    <a:cubicBezTo>
                      <a:pt x="1024533" y="0"/>
                      <a:pt x="1320032" y="295499"/>
                      <a:pt x="1320032" y="660016"/>
                    </a:cubicBezTo>
                    <a:cubicBezTo>
                      <a:pt x="1320032" y="1024533"/>
                      <a:pt x="1024533" y="1320032"/>
                      <a:pt x="660016" y="1320032"/>
                    </a:cubicBezTo>
                    <a:cubicBezTo>
                      <a:pt x="295499" y="1320032"/>
                      <a:pt x="0" y="1024533"/>
                      <a:pt x="0" y="660016"/>
                    </a:cubicBezTo>
                    <a:close/>
                  </a:path>
                </a:pathLst>
              </a:custGeom>
              <a:solidFill>
                <a:schemeClr val="accent3"/>
              </a:solidFill>
              <a:effectLst>
                <a:outerShdw blurRad="444500" dist="317500" dir="5400000" sx="90000" sy="-19000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6174" tIns="216174" rIns="216174" bIns="216174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Carbon Intensity </a:t>
                </a:r>
                <a:r>
                  <a:rPr lang="en-US" sz="900" dirty="0"/>
                  <a:t>(~30 gCO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e/MJ)</a:t>
                </a:r>
                <a:endParaRPr lang="en-US" sz="900" kern="1200" dirty="0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CEE469-5DB5-44D9-9084-55C693D2AE34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23333" r="18332" b="21112"/>
            <a:stretch/>
          </p:blipFill>
          <p:spPr>
            <a:xfrm>
              <a:off x="5061994" y="4939289"/>
              <a:ext cx="1316736" cy="1316736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48CF43-61F4-45DE-B9C0-A89F91488D1C}"/>
              </a:ext>
            </a:extLst>
          </p:cNvPr>
          <p:cNvGrpSpPr/>
          <p:nvPr/>
        </p:nvGrpSpPr>
        <p:grpSpPr>
          <a:xfrm>
            <a:off x="2480502" y="4643936"/>
            <a:ext cx="6600189" cy="1336507"/>
            <a:chOff x="2081859" y="4939289"/>
            <a:chExt cx="6600189" cy="1336507"/>
          </a:xfrm>
          <a:effectLst/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54B9F7-3733-4BE6-B875-39B68AD42B73}"/>
                </a:ext>
              </a:extLst>
            </p:cNvPr>
            <p:cNvGrpSpPr/>
            <p:nvPr/>
          </p:nvGrpSpPr>
          <p:grpSpPr>
            <a:xfrm>
              <a:off x="2081859" y="4955765"/>
              <a:ext cx="6600189" cy="1320031"/>
              <a:chOff x="2081859" y="4955765"/>
              <a:chExt cx="6600189" cy="1320031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41751E5F-2CC2-4D84-85F7-720CBBE2A6A5}"/>
                  </a:ext>
                </a:extLst>
              </p:cNvPr>
              <p:cNvSpPr/>
              <p:nvPr/>
            </p:nvSpPr>
            <p:spPr>
              <a:xfrm>
                <a:off x="2081859" y="5232972"/>
                <a:ext cx="765618" cy="765618"/>
              </a:xfrm>
              <a:custGeom>
                <a:avLst/>
                <a:gdLst>
                  <a:gd name="connsiteX0" fmla="*/ 101483 w 765618"/>
                  <a:gd name="connsiteY0" fmla="*/ 292772 h 765618"/>
                  <a:gd name="connsiteX1" fmla="*/ 292772 w 765618"/>
                  <a:gd name="connsiteY1" fmla="*/ 292772 h 765618"/>
                  <a:gd name="connsiteX2" fmla="*/ 292772 w 765618"/>
                  <a:gd name="connsiteY2" fmla="*/ 101483 h 765618"/>
                  <a:gd name="connsiteX3" fmla="*/ 472846 w 765618"/>
                  <a:gd name="connsiteY3" fmla="*/ 101483 h 765618"/>
                  <a:gd name="connsiteX4" fmla="*/ 472846 w 765618"/>
                  <a:gd name="connsiteY4" fmla="*/ 292772 h 765618"/>
                  <a:gd name="connsiteX5" fmla="*/ 664135 w 765618"/>
                  <a:gd name="connsiteY5" fmla="*/ 292772 h 765618"/>
                  <a:gd name="connsiteX6" fmla="*/ 664135 w 765618"/>
                  <a:gd name="connsiteY6" fmla="*/ 472846 h 765618"/>
                  <a:gd name="connsiteX7" fmla="*/ 472846 w 765618"/>
                  <a:gd name="connsiteY7" fmla="*/ 472846 h 765618"/>
                  <a:gd name="connsiteX8" fmla="*/ 472846 w 765618"/>
                  <a:gd name="connsiteY8" fmla="*/ 664135 h 765618"/>
                  <a:gd name="connsiteX9" fmla="*/ 292772 w 765618"/>
                  <a:gd name="connsiteY9" fmla="*/ 664135 h 765618"/>
                  <a:gd name="connsiteX10" fmla="*/ 292772 w 765618"/>
                  <a:gd name="connsiteY10" fmla="*/ 472846 h 765618"/>
                  <a:gd name="connsiteX11" fmla="*/ 101483 w 765618"/>
                  <a:gd name="connsiteY11" fmla="*/ 472846 h 765618"/>
                  <a:gd name="connsiteX12" fmla="*/ 101483 w 765618"/>
                  <a:gd name="connsiteY12" fmla="*/ 292772 h 76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5618" h="765618">
                    <a:moveTo>
                      <a:pt x="101483" y="292772"/>
                    </a:moveTo>
                    <a:lnTo>
                      <a:pt x="292772" y="292772"/>
                    </a:lnTo>
                    <a:lnTo>
                      <a:pt x="292772" y="101483"/>
                    </a:lnTo>
                    <a:lnTo>
                      <a:pt x="472846" y="101483"/>
                    </a:lnTo>
                    <a:lnTo>
                      <a:pt x="472846" y="292772"/>
                    </a:lnTo>
                    <a:lnTo>
                      <a:pt x="664135" y="292772"/>
                    </a:lnTo>
                    <a:lnTo>
                      <a:pt x="664135" y="472846"/>
                    </a:lnTo>
                    <a:lnTo>
                      <a:pt x="472846" y="472846"/>
                    </a:lnTo>
                    <a:lnTo>
                      <a:pt x="472846" y="664135"/>
                    </a:lnTo>
                    <a:lnTo>
                      <a:pt x="292772" y="664135"/>
                    </a:lnTo>
                    <a:lnTo>
                      <a:pt x="292772" y="472846"/>
                    </a:lnTo>
                    <a:lnTo>
                      <a:pt x="101483" y="472846"/>
                    </a:lnTo>
                    <a:lnTo>
                      <a:pt x="101483" y="29277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483" tIns="292772" rIns="101483" bIns="29277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48B615EB-EDAF-4D4B-A69A-C311E48FD4A3}"/>
                  </a:ext>
                </a:extLst>
              </p:cNvPr>
              <p:cNvSpPr/>
              <p:nvPr/>
            </p:nvSpPr>
            <p:spPr>
              <a:xfrm>
                <a:off x="4291659" y="5232972"/>
                <a:ext cx="765618" cy="765618"/>
              </a:xfrm>
              <a:custGeom>
                <a:avLst/>
                <a:gdLst>
                  <a:gd name="connsiteX0" fmla="*/ 101483 w 765618"/>
                  <a:gd name="connsiteY0" fmla="*/ 292772 h 765618"/>
                  <a:gd name="connsiteX1" fmla="*/ 292772 w 765618"/>
                  <a:gd name="connsiteY1" fmla="*/ 292772 h 765618"/>
                  <a:gd name="connsiteX2" fmla="*/ 292772 w 765618"/>
                  <a:gd name="connsiteY2" fmla="*/ 101483 h 765618"/>
                  <a:gd name="connsiteX3" fmla="*/ 472846 w 765618"/>
                  <a:gd name="connsiteY3" fmla="*/ 101483 h 765618"/>
                  <a:gd name="connsiteX4" fmla="*/ 472846 w 765618"/>
                  <a:gd name="connsiteY4" fmla="*/ 292772 h 765618"/>
                  <a:gd name="connsiteX5" fmla="*/ 664135 w 765618"/>
                  <a:gd name="connsiteY5" fmla="*/ 292772 h 765618"/>
                  <a:gd name="connsiteX6" fmla="*/ 664135 w 765618"/>
                  <a:gd name="connsiteY6" fmla="*/ 472846 h 765618"/>
                  <a:gd name="connsiteX7" fmla="*/ 472846 w 765618"/>
                  <a:gd name="connsiteY7" fmla="*/ 472846 h 765618"/>
                  <a:gd name="connsiteX8" fmla="*/ 472846 w 765618"/>
                  <a:gd name="connsiteY8" fmla="*/ 664135 h 765618"/>
                  <a:gd name="connsiteX9" fmla="*/ 292772 w 765618"/>
                  <a:gd name="connsiteY9" fmla="*/ 664135 h 765618"/>
                  <a:gd name="connsiteX10" fmla="*/ 292772 w 765618"/>
                  <a:gd name="connsiteY10" fmla="*/ 472846 h 765618"/>
                  <a:gd name="connsiteX11" fmla="*/ 101483 w 765618"/>
                  <a:gd name="connsiteY11" fmla="*/ 472846 h 765618"/>
                  <a:gd name="connsiteX12" fmla="*/ 101483 w 765618"/>
                  <a:gd name="connsiteY12" fmla="*/ 292772 h 76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5618" h="765618">
                    <a:moveTo>
                      <a:pt x="101483" y="292772"/>
                    </a:moveTo>
                    <a:lnTo>
                      <a:pt x="292772" y="292772"/>
                    </a:lnTo>
                    <a:lnTo>
                      <a:pt x="292772" y="101483"/>
                    </a:lnTo>
                    <a:lnTo>
                      <a:pt x="472846" y="101483"/>
                    </a:lnTo>
                    <a:lnTo>
                      <a:pt x="472846" y="292772"/>
                    </a:lnTo>
                    <a:lnTo>
                      <a:pt x="664135" y="292772"/>
                    </a:lnTo>
                    <a:lnTo>
                      <a:pt x="664135" y="472846"/>
                    </a:lnTo>
                    <a:lnTo>
                      <a:pt x="472846" y="472846"/>
                    </a:lnTo>
                    <a:lnTo>
                      <a:pt x="472846" y="664135"/>
                    </a:lnTo>
                    <a:lnTo>
                      <a:pt x="292772" y="664135"/>
                    </a:lnTo>
                    <a:lnTo>
                      <a:pt x="292772" y="472846"/>
                    </a:lnTo>
                    <a:lnTo>
                      <a:pt x="101483" y="472846"/>
                    </a:lnTo>
                    <a:lnTo>
                      <a:pt x="101483" y="29277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483" tIns="292772" rIns="101483" bIns="29277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0DAB0D1E-037B-4D1E-8D20-1C271CF472D2}"/>
                  </a:ext>
                </a:extLst>
              </p:cNvPr>
              <p:cNvSpPr/>
              <p:nvPr/>
            </p:nvSpPr>
            <p:spPr>
              <a:xfrm>
                <a:off x="6489213" y="5232972"/>
                <a:ext cx="765618" cy="765618"/>
              </a:xfrm>
              <a:custGeom>
                <a:avLst/>
                <a:gdLst>
                  <a:gd name="connsiteX0" fmla="*/ 101483 w 765618"/>
                  <a:gd name="connsiteY0" fmla="*/ 157717 h 765618"/>
                  <a:gd name="connsiteX1" fmla="*/ 664135 w 765618"/>
                  <a:gd name="connsiteY1" fmla="*/ 157717 h 765618"/>
                  <a:gd name="connsiteX2" fmla="*/ 664135 w 765618"/>
                  <a:gd name="connsiteY2" fmla="*/ 337791 h 765618"/>
                  <a:gd name="connsiteX3" fmla="*/ 101483 w 765618"/>
                  <a:gd name="connsiteY3" fmla="*/ 337791 h 765618"/>
                  <a:gd name="connsiteX4" fmla="*/ 101483 w 765618"/>
                  <a:gd name="connsiteY4" fmla="*/ 157717 h 765618"/>
                  <a:gd name="connsiteX5" fmla="*/ 101483 w 765618"/>
                  <a:gd name="connsiteY5" fmla="*/ 427827 h 765618"/>
                  <a:gd name="connsiteX6" fmla="*/ 664135 w 765618"/>
                  <a:gd name="connsiteY6" fmla="*/ 427827 h 765618"/>
                  <a:gd name="connsiteX7" fmla="*/ 664135 w 765618"/>
                  <a:gd name="connsiteY7" fmla="*/ 607901 h 765618"/>
                  <a:gd name="connsiteX8" fmla="*/ 101483 w 765618"/>
                  <a:gd name="connsiteY8" fmla="*/ 607901 h 765618"/>
                  <a:gd name="connsiteX9" fmla="*/ 101483 w 765618"/>
                  <a:gd name="connsiteY9" fmla="*/ 427827 h 76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618" h="765618">
                    <a:moveTo>
                      <a:pt x="101483" y="157717"/>
                    </a:moveTo>
                    <a:lnTo>
                      <a:pt x="664135" y="157717"/>
                    </a:lnTo>
                    <a:lnTo>
                      <a:pt x="664135" y="337791"/>
                    </a:lnTo>
                    <a:lnTo>
                      <a:pt x="101483" y="337791"/>
                    </a:lnTo>
                    <a:lnTo>
                      <a:pt x="101483" y="157717"/>
                    </a:lnTo>
                    <a:close/>
                    <a:moveTo>
                      <a:pt x="101483" y="427827"/>
                    </a:moveTo>
                    <a:lnTo>
                      <a:pt x="664135" y="427827"/>
                    </a:lnTo>
                    <a:lnTo>
                      <a:pt x="664135" y="607901"/>
                    </a:lnTo>
                    <a:lnTo>
                      <a:pt x="101483" y="607901"/>
                    </a:lnTo>
                    <a:lnTo>
                      <a:pt x="101483" y="427827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483" tIns="157717" rIns="101483" bIns="157717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00" kern="1200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CCD32264-3408-4F00-9883-75A4D18E4CC7}"/>
                  </a:ext>
                </a:extLst>
              </p:cNvPr>
              <p:cNvSpPr/>
              <p:nvPr/>
            </p:nvSpPr>
            <p:spPr>
              <a:xfrm>
                <a:off x="7362017" y="4955765"/>
                <a:ext cx="1320031" cy="1320031"/>
              </a:xfrm>
              <a:custGeom>
                <a:avLst/>
                <a:gdLst>
                  <a:gd name="connsiteX0" fmla="*/ 0 w 1320031"/>
                  <a:gd name="connsiteY0" fmla="*/ 660016 h 1320031"/>
                  <a:gd name="connsiteX1" fmla="*/ 660016 w 1320031"/>
                  <a:gd name="connsiteY1" fmla="*/ 0 h 1320031"/>
                  <a:gd name="connsiteX2" fmla="*/ 1320032 w 1320031"/>
                  <a:gd name="connsiteY2" fmla="*/ 660016 h 1320031"/>
                  <a:gd name="connsiteX3" fmla="*/ 660016 w 1320031"/>
                  <a:gd name="connsiteY3" fmla="*/ 1320032 h 1320031"/>
                  <a:gd name="connsiteX4" fmla="*/ 0 w 1320031"/>
                  <a:gd name="connsiteY4" fmla="*/ 660016 h 132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31" h="1320031">
                    <a:moveTo>
                      <a:pt x="0" y="660016"/>
                    </a:moveTo>
                    <a:cubicBezTo>
                      <a:pt x="0" y="295499"/>
                      <a:pt x="295499" y="0"/>
                      <a:pt x="660016" y="0"/>
                    </a:cubicBezTo>
                    <a:cubicBezTo>
                      <a:pt x="1024533" y="0"/>
                      <a:pt x="1320032" y="295499"/>
                      <a:pt x="1320032" y="660016"/>
                    </a:cubicBezTo>
                    <a:cubicBezTo>
                      <a:pt x="1320032" y="1024533"/>
                      <a:pt x="1024533" y="1320032"/>
                      <a:pt x="660016" y="1320032"/>
                    </a:cubicBezTo>
                    <a:cubicBezTo>
                      <a:pt x="295499" y="1320032"/>
                      <a:pt x="0" y="1024533"/>
                      <a:pt x="0" y="660016"/>
                    </a:cubicBezTo>
                    <a:close/>
                  </a:path>
                </a:pathLst>
              </a:custGeom>
              <a:solidFill>
                <a:schemeClr val="accent3"/>
              </a:solidFill>
              <a:effectLst>
                <a:outerShdw blurRad="444500" dist="317500" dir="5400000" sx="90000" sy="-19000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Carbon Intensity </a:t>
                </a:r>
                <a:r>
                  <a:rPr lang="en-US" sz="900" dirty="0"/>
                  <a:t>(~100 gCO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e/MJ)</a:t>
                </a:r>
                <a:endParaRPr lang="en-US" sz="900" kern="1200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55F0B3C-742B-483D-BEF7-A5213849E756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23333" r="18332" b="21112"/>
            <a:stretch/>
          </p:blipFill>
          <p:spPr>
            <a:xfrm>
              <a:off x="5061994" y="4939289"/>
              <a:ext cx="1316736" cy="1316736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A0FFF331-DC8D-49FB-8654-B0143F5D412A}"/>
              </a:ext>
            </a:extLst>
          </p:cNvPr>
          <p:cNvSpPr/>
          <p:nvPr/>
        </p:nvSpPr>
        <p:spPr>
          <a:xfrm>
            <a:off x="3336749" y="4681995"/>
            <a:ext cx="1298448" cy="1298448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>
            <a:solidFill>
              <a:srgbClr val="3333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F54FC-4AF6-4450-BA4D-86DEA683484A}"/>
              </a:ext>
            </a:extLst>
          </p:cNvPr>
          <p:cNvSpPr/>
          <p:nvPr/>
        </p:nvSpPr>
        <p:spPr>
          <a:xfrm>
            <a:off x="3353306" y="3106656"/>
            <a:ext cx="1298448" cy="1298448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12700">
            <a:solidFill>
              <a:srgbClr val="3333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1AD11C8-C6BC-4AC9-9D26-A8750B8CF69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37" y="3118971"/>
            <a:ext cx="1298448" cy="1295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5DF06A1-7949-453E-AD03-D106F5D343A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72" y="4654604"/>
            <a:ext cx="1298448" cy="1295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67BD6-7CE7-4EAB-BCA8-C3997152342F}"/>
              </a:ext>
            </a:extLst>
          </p:cNvPr>
          <p:cNvSpPr txBox="1"/>
          <p:nvPr/>
        </p:nvSpPr>
        <p:spPr>
          <a:xfrm>
            <a:off x="9906000" y="309018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Maximize the benefit if these are a waste!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1493AB-B831-4BAF-A5EC-47F40B1EEF2D}"/>
              </a:ext>
            </a:extLst>
          </p:cNvPr>
          <p:cNvCxnSpPr>
            <a:stCxn id="3" idx="1"/>
            <a:endCxn id="22" idx="6"/>
          </p:cNvCxnSpPr>
          <p:nvPr/>
        </p:nvCxnSpPr>
        <p:spPr>
          <a:xfrm flipH="1" flipV="1">
            <a:off x="2484120" y="2212807"/>
            <a:ext cx="7421880" cy="1339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31C8B3-7692-4A3E-837D-34E96456A156}"/>
              </a:ext>
            </a:extLst>
          </p:cNvPr>
          <p:cNvCxnSpPr>
            <a:stCxn id="3" idx="1"/>
            <a:endCxn id="47" idx="5"/>
          </p:cNvCxnSpPr>
          <p:nvPr/>
        </p:nvCxnSpPr>
        <p:spPr>
          <a:xfrm flipH="1">
            <a:off x="2285632" y="3551845"/>
            <a:ext cx="7620368" cy="672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EF8D-2902-466E-A226-A3856805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Intensity Variables: </a:t>
            </a:r>
            <a:r>
              <a:rPr lang="en-US" i="1" dirty="0"/>
              <a:t>Corn Ethanol</a:t>
            </a:r>
            <a:endParaRPr lang="en-US" dirty="0"/>
          </a:p>
        </p:txBody>
      </p:sp>
      <p:graphicFrame>
        <p:nvGraphicFramePr>
          <p:cNvPr id="49" name="Content Placeholder 3">
            <a:extLst>
              <a:ext uri="{FF2B5EF4-FFF2-40B4-BE49-F238E27FC236}">
                <a16:creationId xmlns:a16="http://schemas.microsoft.com/office/drawing/2014/main" id="{43790433-7369-4916-A239-2C3C95C25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380182"/>
              </p:ext>
            </p:extLst>
          </p:nvPr>
        </p:nvGraphicFramePr>
        <p:xfrm>
          <a:off x="609600" y="1447800"/>
          <a:ext cx="10820400" cy="2580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8002746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741994299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20574904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656842311"/>
                    </a:ext>
                  </a:extLst>
                </a:gridCol>
              </a:tblGrid>
              <a:tr h="753035">
                <a:tc>
                  <a:txBody>
                    <a:bodyPr/>
                    <a:lstStyle/>
                    <a:p>
                      <a:r>
                        <a:rPr lang="en-US" dirty="0"/>
                        <a:t>Feedstock Production 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Transportation Emissions (Feedstock)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Processing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Transportation Emissions (Finished Product)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54911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Seeding rate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Fertilizer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Fuel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Land-use change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Distance by mode of transport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Corn usage rate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Electricity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Natural gas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Enzyme use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Addition of denaturant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Distance by mode of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23090"/>
                  </a:ext>
                </a:extLst>
              </a:tr>
            </a:tbl>
          </a:graphicData>
        </a:graphic>
      </p:graphicFrame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34892E6-C917-4CC5-BE7A-014DC21C1DDB}"/>
              </a:ext>
            </a:extLst>
          </p:cNvPr>
          <p:cNvSpPr txBox="1">
            <a:spLocks/>
          </p:cNvSpPr>
          <p:nvPr/>
        </p:nvSpPr>
        <p:spPr>
          <a:xfrm>
            <a:off x="8534400" y="4379278"/>
            <a:ext cx="2362200" cy="134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Co-Products</a:t>
            </a:r>
          </a:p>
          <a:p>
            <a:pPr lvl="1"/>
            <a:r>
              <a:rPr lang="en-US" sz="1400" i="1" dirty="0"/>
              <a:t>Distiller grains</a:t>
            </a:r>
          </a:p>
          <a:p>
            <a:pPr lvl="1"/>
            <a:r>
              <a:rPr lang="en-US" sz="1400" i="1" dirty="0"/>
              <a:t>Corn syrup</a:t>
            </a:r>
          </a:p>
          <a:p>
            <a:pPr lvl="1"/>
            <a:r>
              <a:rPr lang="en-US" sz="1400" i="1" dirty="0"/>
              <a:t>Corn oil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42B644-BCC9-4EAE-8AD2-E77397DD89EC}"/>
              </a:ext>
            </a:extLst>
          </p:cNvPr>
          <p:cNvSpPr txBox="1">
            <a:spLocks/>
          </p:cNvSpPr>
          <p:nvPr/>
        </p:nvSpPr>
        <p:spPr>
          <a:xfrm>
            <a:off x="599660" y="4379278"/>
            <a:ext cx="2829339" cy="179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Waste Feedstock</a:t>
            </a:r>
          </a:p>
          <a:p>
            <a:pPr lvl="1"/>
            <a:r>
              <a:rPr lang="en-US" sz="1400" i="1" dirty="0"/>
              <a:t>Using waste fiber with additional enzymes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i="1" dirty="0"/>
              <a:t>Produces “Fiber Ethanol” with a lower CI</a:t>
            </a:r>
          </a:p>
        </p:txBody>
      </p:sp>
    </p:spTree>
    <p:extLst>
      <p:ext uri="{BB962C8B-B14F-4D97-AF65-F5344CB8AC3E}">
        <p14:creationId xmlns:p14="http://schemas.microsoft.com/office/powerpoint/2010/main" val="41084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B4605936-4B85-4EF4-B1F5-8B46CE11B27F}" vid="{E317E72C-95F2-4086-A361-2C7E57A93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f91b27763716ba86b32079814c209ea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1e520079de38da064840697ba6b1eb34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TaxKeywordTaxHTField xmlns="f0aea147-1a32-43b8-af5b-88152aabbf3e">
      <Terms xmlns="http://schemas.microsoft.com/office/infopath/2007/PartnerControls"/>
    </TaxKeywordTaxHTField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Retain_x0020_Indefinitely xmlns="f0aea147-1a32-43b8-af5b-88152aabbf3e">Exempt From Policy</Retain_x0020_Indefinitely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4119E6-D973-4A0D-89E3-796FDA4F7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1408DF-B725-46F1-9AD0-80BF0AA6D5A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D543BE0-D737-4659-B3B1-420E6F6ADDC0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0aea147-1a32-43b8-af5b-88152aabbf3e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BD7BE03-7E08-431D-B0B6-26DE518FE1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Grid_Vertical_Template_Widescreen</Template>
  <TotalTime>109</TotalTime>
  <Words>1276</Words>
  <Application>Microsoft Office PowerPoint</Application>
  <PresentationFormat>Widescreen</PresentationFormat>
  <Paragraphs>228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Office Theme</vt:lpstr>
      <vt:lpstr>Carbon Intensity of a Transportation Fuel: What Is It and Why Does It Matter? </vt:lpstr>
      <vt:lpstr>The Reality of Climate Change</vt:lpstr>
      <vt:lpstr>Audience Poll</vt:lpstr>
      <vt:lpstr>What is CO2e?</vt:lpstr>
      <vt:lpstr>What is CO2e?</vt:lpstr>
      <vt:lpstr>What is CO2e?</vt:lpstr>
      <vt:lpstr>Carbon Intensity of a Transportation Fuel</vt:lpstr>
      <vt:lpstr>Carbon Intensity of Various Liquid Transportation Fuels</vt:lpstr>
      <vt:lpstr>Carbon Intensity Variables: Corn Ethanol</vt:lpstr>
      <vt:lpstr>Carbon Intensity Variables:  Renewable Diesel</vt:lpstr>
      <vt:lpstr>Carbon Intensity Variables: Fossil Gasoline or Diesel</vt:lpstr>
      <vt:lpstr>How Can Carbon Intensity Be Lowered?</vt:lpstr>
      <vt:lpstr>What Are We Missing?</vt:lpstr>
      <vt:lpstr>Vehicle Life Cycle</vt:lpstr>
      <vt:lpstr>Vehicle Life Cycle</vt:lpstr>
      <vt:lpstr>Additional Thoughts</vt:lpstr>
      <vt:lpstr>Summary</vt:lpstr>
      <vt:lpstr>Questions and Answers</vt:lpstr>
    </vt:vector>
  </TitlesOfParts>
  <Company>Valero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Intensity: What Is It and Why Does It Matter?</dc:title>
  <dc:creator>Henningson, Kristin</dc:creator>
  <cp:lastModifiedBy>Henningson, Kristin</cp:lastModifiedBy>
  <cp:revision>16</cp:revision>
  <cp:lastPrinted>2022-03-21T20:40:51Z</cp:lastPrinted>
  <dcterms:created xsi:type="dcterms:W3CDTF">2022-03-09T22:36:34Z</dcterms:created>
  <dcterms:modified xsi:type="dcterms:W3CDTF">2022-05-12T13:24:19Z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-1698221053</vt:i4>
  </property>
  <property fmtid="{D5CDD505-2E9C-101B-9397-08002B2CF9AE}" pid="3" name="_NewReviewCycle">
    <vt:lpwstr/>
  </property>
  <property fmtid="{D5CDD505-2E9C-101B-9397-08002B2CF9AE}" pid="4" name="_EmailSubject">
    <vt:lpwstr>May Agenda</vt:lpwstr>
  </property>
  <property fmtid="{D5CDD505-2E9C-101B-9397-08002B2CF9AE}" pid="5" name="_AuthorEmail">
    <vt:lpwstr>Kristin.Henningson@valero.com</vt:lpwstr>
  </property>
  <property fmtid="{D5CDD505-2E9C-101B-9397-08002B2CF9AE}" pid="6" name="_AuthorEmailDisplayName">
    <vt:lpwstr>Henningson, Kristin</vt:lpwstr>
  </property>
  <property fmtid="{D5CDD505-2E9C-101B-9397-08002B2CF9AE}" pid="7" name="_PreviousAdHocReviewCycleID">
    <vt:i4>1969198858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Business Location">
    <vt:lpwstr>1;#Valero HQ|84e4b831-8f2c-4ebe-949b-9854686d929b</vt:lpwstr>
  </property>
  <property fmtid="{D5CDD505-2E9C-101B-9397-08002B2CF9AE}" pid="11" name="Document Class">
    <vt:lpwstr>6;#Template|0618e365-1b39-4730-b685-489ca276314d</vt:lpwstr>
  </property>
  <property fmtid="{D5CDD505-2E9C-101B-9397-08002B2CF9AE}" pid="12" name="BusinessDepartment">
    <vt:lpwstr>2;#Advertising ＆ Communications|ce8f92e2-c107-4399-ae6d-0d478ce64736</vt:lpwstr>
  </property>
  <property fmtid="{D5CDD505-2E9C-101B-9397-08002B2CF9AE}" pid="13" name="Business Function">
    <vt:lpwstr>3;#Design|93f82d33-2c5f-4444-aef8-f1233126f41d</vt:lpwstr>
  </property>
</Properties>
</file>